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9" r:id="rId12"/>
    <p:sldId id="266" r:id="rId13"/>
    <p:sldId id="280" r:id="rId14"/>
    <p:sldId id="279" r:id="rId15"/>
    <p:sldId id="270" r:id="rId16"/>
    <p:sldId id="271" r:id="rId17"/>
    <p:sldId id="278" r:id="rId18"/>
    <p:sldId id="277" r:id="rId19"/>
    <p:sldId id="276" r:id="rId20"/>
    <p:sldId id="275" r:id="rId21"/>
    <p:sldId id="274" r:id="rId22"/>
    <p:sldId id="273" r:id="rId23"/>
    <p:sldId id="272"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4660"/>
  </p:normalViewPr>
  <p:slideViewPr>
    <p:cSldViewPr snapToGrid="0">
      <p:cViewPr varScale="1">
        <p:scale>
          <a:sx n="71" d="100"/>
          <a:sy n="71" d="100"/>
        </p:scale>
        <p:origin x="61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FAE44D2-A3FD-4FF8-82B9-E50A278B9298}" type="datetimeFigureOut">
              <a:rPr lang="en-US" smtClean="0"/>
              <a:t>12/7/2019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B61E5D-358B-4B59-9BE1-83863C2F61A2}" type="slidenum">
              <a:rPr lang="en-US" smtClean="0"/>
              <a:t>‹#›</a:t>
            </a:fld>
            <a:endParaRPr lang="en-US"/>
          </a:p>
        </p:txBody>
      </p:sp>
    </p:spTree>
    <p:extLst>
      <p:ext uri="{BB962C8B-B14F-4D97-AF65-F5344CB8AC3E}">
        <p14:creationId xmlns:p14="http://schemas.microsoft.com/office/powerpoint/2010/main" val="9961522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AE44D2-A3FD-4FF8-82B9-E50A278B9298}" type="datetimeFigureOut">
              <a:rPr lang="en-US" smtClean="0"/>
              <a:t>12/7/2019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B61E5D-358B-4B59-9BE1-83863C2F61A2}" type="slidenum">
              <a:rPr lang="en-US" smtClean="0"/>
              <a:t>‹#›</a:t>
            </a:fld>
            <a:endParaRPr lang="en-US"/>
          </a:p>
        </p:txBody>
      </p:sp>
    </p:spTree>
    <p:extLst>
      <p:ext uri="{BB962C8B-B14F-4D97-AF65-F5344CB8AC3E}">
        <p14:creationId xmlns:p14="http://schemas.microsoft.com/office/powerpoint/2010/main" val="36334452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AE44D2-A3FD-4FF8-82B9-E50A278B9298}" type="datetimeFigureOut">
              <a:rPr lang="en-US" smtClean="0"/>
              <a:t>12/7/2019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B61E5D-358B-4B59-9BE1-83863C2F61A2}" type="slidenum">
              <a:rPr lang="en-US" smtClean="0"/>
              <a:t>‹#›</a:t>
            </a:fld>
            <a:endParaRPr lang="en-US"/>
          </a:p>
        </p:txBody>
      </p:sp>
    </p:spTree>
    <p:extLst>
      <p:ext uri="{BB962C8B-B14F-4D97-AF65-F5344CB8AC3E}">
        <p14:creationId xmlns:p14="http://schemas.microsoft.com/office/powerpoint/2010/main" val="3894010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AE44D2-A3FD-4FF8-82B9-E50A278B9298}" type="datetimeFigureOut">
              <a:rPr lang="en-US" smtClean="0"/>
              <a:t>12/7/2019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B61E5D-358B-4B59-9BE1-83863C2F61A2}" type="slidenum">
              <a:rPr lang="en-US" smtClean="0"/>
              <a:t>‹#›</a:t>
            </a:fld>
            <a:endParaRPr lang="en-US"/>
          </a:p>
        </p:txBody>
      </p:sp>
    </p:spTree>
    <p:extLst>
      <p:ext uri="{BB962C8B-B14F-4D97-AF65-F5344CB8AC3E}">
        <p14:creationId xmlns:p14="http://schemas.microsoft.com/office/powerpoint/2010/main" val="588150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AE44D2-A3FD-4FF8-82B9-E50A278B9298}" type="datetimeFigureOut">
              <a:rPr lang="en-US" smtClean="0"/>
              <a:t>12/7/2019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B61E5D-358B-4B59-9BE1-83863C2F61A2}" type="slidenum">
              <a:rPr lang="en-US" smtClean="0"/>
              <a:t>‹#›</a:t>
            </a:fld>
            <a:endParaRPr lang="en-US"/>
          </a:p>
        </p:txBody>
      </p:sp>
    </p:spTree>
    <p:extLst>
      <p:ext uri="{BB962C8B-B14F-4D97-AF65-F5344CB8AC3E}">
        <p14:creationId xmlns:p14="http://schemas.microsoft.com/office/powerpoint/2010/main" val="1372054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FAE44D2-A3FD-4FF8-82B9-E50A278B9298}" type="datetimeFigureOut">
              <a:rPr lang="en-US" smtClean="0"/>
              <a:t>12/7/2019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B61E5D-358B-4B59-9BE1-83863C2F61A2}" type="slidenum">
              <a:rPr lang="en-US" smtClean="0"/>
              <a:t>‹#›</a:t>
            </a:fld>
            <a:endParaRPr lang="en-US"/>
          </a:p>
        </p:txBody>
      </p:sp>
    </p:spTree>
    <p:extLst>
      <p:ext uri="{BB962C8B-B14F-4D97-AF65-F5344CB8AC3E}">
        <p14:creationId xmlns:p14="http://schemas.microsoft.com/office/powerpoint/2010/main" val="274152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FAE44D2-A3FD-4FF8-82B9-E50A278B9298}" type="datetimeFigureOut">
              <a:rPr lang="en-US" smtClean="0"/>
              <a:t>12/7/2019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0B61E5D-358B-4B59-9BE1-83863C2F61A2}" type="slidenum">
              <a:rPr lang="en-US" smtClean="0"/>
              <a:t>‹#›</a:t>
            </a:fld>
            <a:endParaRPr lang="en-US"/>
          </a:p>
        </p:txBody>
      </p:sp>
    </p:spTree>
    <p:extLst>
      <p:ext uri="{BB962C8B-B14F-4D97-AF65-F5344CB8AC3E}">
        <p14:creationId xmlns:p14="http://schemas.microsoft.com/office/powerpoint/2010/main" val="27564284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FAE44D2-A3FD-4FF8-82B9-E50A278B9298}" type="datetimeFigureOut">
              <a:rPr lang="en-US" smtClean="0"/>
              <a:t>12/7/2019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0B61E5D-358B-4B59-9BE1-83863C2F61A2}" type="slidenum">
              <a:rPr lang="en-US" smtClean="0"/>
              <a:t>‹#›</a:t>
            </a:fld>
            <a:endParaRPr lang="en-US"/>
          </a:p>
        </p:txBody>
      </p:sp>
    </p:spTree>
    <p:extLst>
      <p:ext uri="{BB962C8B-B14F-4D97-AF65-F5344CB8AC3E}">
        <p14:creationId xmlns:p14="http://schemas.microsoft.com/office/powerpoint/2010/main" val="2692524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AE44D2-A3FD-4FF8-82B9-E50A278B9298}" type="datetimeFigureOut">
              <a:rPr lang="en-US" smtClean="0"/>
              <a:t>12/7/2019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0B61E5D-358B-4B59-9BE1-83863C2F61A2}" type="slidenum">
              <a:rPr lang="en-US" smtClean="0"/>
              <a:t>‹#›</a:t>
            </a:fld>
            <a:endParaRPr lang="en-US"/>
          </a:p>
        </p:txBody>
      </p:sp>
    </p:spTree>
    <p:extLst>
      <p:ext uri="{BB962C8B-B14F-4D97-AF65-F5344CB8AC3E}">
        <p14:creationId xmlns:p14="http://schemas.microsoft.com/office/powerpoint/2010/main" val="1996204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AE44D2-A3FD-4FF8-82B9-E50A278B9298}" type="datetimeFigureOut">
              <a:rPr lang="en-US" smtClean="0"/>
              <a:t>12/7/2019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B61E5D-358B-4B59-9BE1-83863C2F61A2}" type="slidenum">
              <a:rPr lang="en-US" smtClean="0"/>
              <a:t>‹#›</a:t>
            </a:fld>
            <a:endParaRPr lang="en-US"/>
          </a:p>
        </p:txBody>
      </p:sp>
    </p:spTree>
    <p:extLst>
      <p:ext uri="{BB962C8B-B14F-4D97-AF65-F5344CB8AC3E}">
        <p14:creationId xmlns:p14="http://schemas.microsoft.com/office/powerpoint/2010/main" val="3114945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AE44D2-A3FD-4FF8-82B9-E50A278B9298}" type="datetimeFigureOut">
              <a:rPr lang="en-US" smtClean="0"/>
              <a:t>12/7/2019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B61E5D-358B-4B59-9BE1-83863C2F61A2}" type="slidenum">
              <a:rPr lang="en-US" smtClean="0"/>
              <a:t>‹#›</a:t>
            </a:fld>
            <a:endParaRPr lang="en-US"/>
          </a:p>
        </p:txBody>
      </p:sp>
    </p:spTree>
    <p:extLst>
      <p:ext uri="{BB962C8B-B14F-4D97-AF65-F5344CB8AC3E}">
        <p14:creationId xmlns:p14="http://schemas.microsoft.com/office/powerpoint/2010/main" val="1086147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AE44D2-A3FD-4FF8-82B9-E50A278B9298}" type="datetimeFigureOut">
              <a:rPr lang="en-US" smtClean="0"/>
              <a:t>12/7/2019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B61E5D-358B-4B59-9BE1-83863C2F61A2}" type="slidenum">
              <a:rPr lang="en-US" smtClean="0"/>
              <a:t>‹#›</a:t>
            </a:fld>
            <a:endParaRPr lang="en-US"/>
          </a:p>
        </p:txBody>
      </p:sp>
    </p:spTree>
    <p:extLst>
      <p:ext uri="{BB962C8B-B14F-4D97-AF65-F5344CB8AC3E}">
        <p14:creationId xmlns:p14="http://schemas.microsoft.com/office/powerpoint/2010/main" val="28896929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5000"/>
            <a:lum/>
          </a:blip>
          <a:srcRect/>
          <a:stretch>
            <a:fillRect t="-3000" b="-6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168726" y="321972"/>
            <a:ext cx="7757111" cy="2463431"/>
          </a:xfrm>
        </p:spPr>
        <p:txBody>
          <a:bodyPr>
            <a:normAutofit/>
          </a:bodyPr>
          <a:lstStyle/>
          <a:p>
            <a:r>
              <a:rPr lang="sr-Cyrl-RS" sz="8000" b="1" dirty="0" smtClean="0">
                <a:solidFill>
                  <a:srgbClr val="FF0000"/>
                </a:solidFill>
                <a:latin typeface="Cambria" panose="02040503050406030204" pitchFamily="18" charset="0"/>
                <a:cs typeface="Courier New" panose="02070309020205020404" pitchFamily="49" charset="0"/>
              </a:rPr>
              <a:t>ЗАДУЖБИНЕ НЕМАЊИЋА</a:t>
            </a:r>
            <a:endParaRPr lang="en-US" sz="8000" b="1" dirty="0">
              <a:solidFill>
                <a:srgbClr val="FF0000"/>
              </a:solidFill>
              <a:latin typeface="Cambria" panose="02040503050406030204" pitchFamily="18" charset="0"/>
              <a:cs typeface="Courier New" panose="02070309020205020404" pitchFamily="49" charset="0"/>
            </a:endParaRPr>
          </a:p>
        </p:txBody>
      </p:sp>
      <p:sp>
        <p:nvSpPr>
          <p:cNvPr id="3" name="Subtitle 2"/>
          <p:cNvSpPr>
            <a:spLocks noGrp="1"/>
          </p:cNvSpPr>
          <p:nvPr>
            <p:ph type="subTitle" idx="1"/>
          </p:nvPr>
        </p:nvSpPr>
        <p:spPr>
          <a:xfrm>
            <a:off x="1758462" y="2785403"/>
            <a:ext cx="9330248" cy="3530991"/>
          </a:xfrm>
        </p:spPr>
        <p:txBody>
          <a:bodyPr>
            <a:noAutofit/>
          </a:bodyPr>
          <a:lstStyle/>
          <a:p>
            <a:pPr algn="l"/>
            <a:r>
              <a:rPr lang="sr-Cyrl-RS" sz="3200" b="1" dirty="0" smtClean="0">
                <a:solidFill>
                  <a:srgbClr val="FF0000"/>
                </a:solidFill>
                <a:latin typeface="Cambria" panose="02040503050406030204" pitchFamily="18" charset="0"/>
                <a:cs typeface="Courier New" panose="02070309020205020404" pitchFamily="49" charset="0"/>
              </a:rPr>
              <a:t>КРОЗ ЦЕО </a:t>
            </a:r>
            <a:r>
              <a:rPr lang="sr-Latn-RS" sz="3200" b="1" dirty="0" smtClean="0">
                <a:solidFill>
                  <a:srgbClr val="FF0000"/>
                </a:solidFill>
                <a:latin typeface="Cambria" panose="02040503050406030204" pitchFamily="18" charset="0"/>
                <a:cs typeface="Courier New" panose="02070309020205020404" pitchFamily="49" charset="0"/>
              </a:rPr>
              <a:t>XII </a:t>
            </a:r>
            <a:r>
              <a:rPr lang="sr-Cyrl-RS" sz="3200" b="1" dirty="0" smtClean="0">
                <a:solidFill>
                  <a:srgbClr val="FF0000"/>
                </a:solidFill>
                <a:latin typeface="Cambria" panose="02040503050406030204" pitchFamily="18" charset="0"/>
                <a:cs typeface="Courier New" panose="02070309020205020404" pitchFamily="49" charset="0"/>
              </a:rPr>
              <a:t>ВЕК СРБИЈА СЕ БОРИ ЗА САМОСТАЛНОСТ ИЗМЕЂУ УГАРСКЕ И ВИЗАНТИЈЕ. СТЕФАН НЕМАЊА ЈЕ УСПЕО ДА ЈЕ ОСАМОСТАЛИ А УЈЕДНО ЈЕ ПОСТАО РОДОНАЧЕЛНИК НАЈЗНАЧАЈНИЈЕ СРПСКЕ ВЛАДАРСКЕ ДИНАСТИЈЕ НЕМАЊИЋА. ОНА ВЛАДА СРПСКИМ ЗЕМЉАМА ОД 1166. ДО 1172. ГОДИНЕ.</a:t>
            </a:r>
            <a:endParaRPr lang="en-US" sz="3200" b="1" dirty="0">
              <a:solidFill>
                <a:srgbClr val="FF0000"/>
              </a:solidFill>
              <a:latin typeface="Cambria" panose="02040503050406030204" pitchFamily="18" charset="0"/>
              <a:cs typeface="Courier New" panose="02070309020205020404" pitchFamily="49" charset="0"/>
            </a:endParaRPr>
          </a:p>
        </p:txBody>
      </p:sp>
    </p:spTree>
    <p:extLst>
      <p:ext uri="{BB962C8B-B14F-4D97-AF65-F5344CB8AC3E}">
        <p14:creationId xmlns:p14="http://schemas.microsoft.com/office/powerpoint/2010/main" val="30277622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p:cNvSpPr txBox="1">
            <a:spLocks/>
          </p:cNvSpPr>
          <p:nvPr/>
        </p:nvSpPr>
        <p:spPr>
          <a:xfrm>
            <a:off x="580571" y="539069"/>
            <a:ext cx="5834743" cy="578271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sr-Cyrl-RS" dirty="0" smtClean="0">
                <a:latin typeface="Cambria" panose="02040503050406030204" pitchFamily="18" charset="0"/>
              </a:rPr>
              <a:t>ПО ПРЕДАЊУ НЕМАЊА ЈЕ ИЗГУБИВШИ БИТКУ У СУКОБУ СА ВИЗАНТИЈСКОМ ВОЈСКОМ ЦАРА МАНОЈЛА </a:t>
            </a:r>
            <a:r>
              <a:rPr lang="sr-Latn-RS" dirty="0" smtClean="0">
                <a:latin typeface="Cambria" panose="02040503050406030204" pitchFamily="18" charset="0"/>
              </a:rPr>
              <a:t>II </a:t>
            </a:r>
            <a:r>
              <a:rPr lang="sr-Cyrl-RS" dirty="0" smtClean="0">
                <a:latin typeface="Cambria" panose="02040503050406030204" pitchFamily="18" charset="0"/>
              </a:rPr>
              <a:t>КОМНИНА 1172. ГОДИНЕ, ОДВЕДЕН У КОНСТАНТИНОПОЉ</a:t>
            </a:r>
            <a:r>
              <a:rPr lang="sr-Latn-RS" dirty="0" smtClean="0">
                <a:latin typeface="Cambria" panose="02040503050406030204" pitchFamily="18" charset="0"/>
              </a:rPr>
              <a:t>.</a:t>
            </a:r>
            <a:r>
              <a:rPr lang="sr-Cyrl-RS" dirty="0" smtClean="0">
                <a:latin typeface="Cambria" panose="02040503050406030204" pitchFamily="18" charset="0"/>
              </a:rPr>
              <a:t> ТУ ЈЕ ЗАТОЧЕН У МАНАСТИРУ БОГОРОДИЦЕ ДОБРОТВОРКЕ. НЕМАЊА СЕ ЗАВЕТОВАО ДА ЋЕ ЈОЈ АКО ГА ИЗБАВИ ИЗ ЗАТОЧЕНИШТВА ПОДИЋИ НАЈЛЕПШИ МАНАСТИР. </a:t>
            </a:r>
            <a:endParaRPr lang="en-US" dirty="0">
              <a:latin typeface="Cambria" panose="02040503050406030204" pitchFamily="18" charset="0"/>
            </a:endParaRPr>
          </a:p>
        </p:txBody>
      </p:sp>
      <p:pic>
        <p:nvPicPr>
          <p:cNvPr id="10242" name="Picture 2" descr="Резултат слика за manastir presvete bogorodice STUDENICA&quot;"/>
          <p:cNvPicPr>
            <a:picLocks noChangeAspect="1" noChangeArrowheads="1"/>
          </p:cNvPicPr>
          <p:nvPr/>
        </p:nvPicPr>
        <p:blipFill rotWithShape="1">
          <a:blip r:embed="rId4">
            <a:extLst>
              <a:ext uri="{28A0092B-C50C-407E-A947-70E740481C1C}">
                <a14:useLocalDpi xmlns:a14="http://schemas.microsoft.com/office/drawing/2010/main" val="0"/>
              </a:ext>
            </a:extLst>
          </a:blip>
          <a:srcRect l="18830" r="31011"/>
          <a:stretch/>
        </p:blipFill>
        <p:spPr bwMode="auto">
          <a:xfrm>
            <a:off x="6690539" y="539069"/>
            <a:ext cx="4087736" cy="427174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80571" y="5268686"/>
            <a:ext cx="9492343" cy="1661993"/>
          </a:xfrm>
          <a:prstGeom prst="rect">
            <a:avLst/>
          </a:prstGeom>
          <a:noFill/>
        </p:spPr>
        <p:txBody>
          <a:bodyPr wrap="square" rtlCol="0">
            <a:spAutoFit/>
          </a:bodyPr>
          <a:lstStyle/>
          <a:p>
            <a:r>
              <a:rPr lang="sr-Cyrl-RS" sz="2800" dirty="0">
                <a:latin typeface="Cambria" panose="02040503050406030204" pitchFamily="18" charset="0"/>
              </a:rPr>
              <a:t>ПО ИЗБАВЉЕЊУ ТАЈ ЗАВЕТ ЈЕ ИСПУНИО. ГЛАВНИ ХРАМ СТУДЕНИЧКОГ МАНАСТИРСКОГ КОМПЛЕКСА ПОСВЕЋЕН ЈЕ СВЕТОЈ БОГОРОДИЦИ.</a:t>
            </a:r>
            <a:endParaRPr lang="en-US" sz="2800" dirty="0">
              <a:latin typeface="Cambria" panose="02040503050406030204" pitchFamily="18" charset="0"/>
            </a:endParaRPr>
          </a:p>
          <a:p>
            <a:endParaRPr lang="en-US" dirty="0"/>
          </a:p>
        </p:txBody>
      </p:sp>
    </p:spTree>
    <p:extLst>
      <p:ext uri="{BB962C8B-B14F-4D97-AF65-F5344CB8AC3E}">
        <p14:creationId xmlns:p14="http://schemas.microsoft.com/office/powerpoint/2010/main" val="35319283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nvSpPr>
        <p:spPr>
          <a:xfrm>
            <a:off x="580571" y="539069"/>
            <a:ext cx="5834743" cy="578271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dirty="0">
              <a:latin typeface="Cambria" panose="02040503050406030204" pitchFamily="18" charset="0"/>
            </a:endParaRPr>
          </a:p>
        </p:txBody>
      </p:sp>
      <p:sp>
        <p:nvSpPr>
          <p:cNvPr id="7" name="Content Placeholder 2"/>
          <p:cNvSpPr txBox="1">
            <a:spLocks/>
          </p:cNvSpPr>
          <p:nvPr/>
        </p:nvSpPr>
        <p:spPr>
          <a:xfrm>
            <a:off x="732970" y="691469"/>
            <a:ext cx="10733315" cy="578271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sr-Cyrl-RS" dirty="0" smtClean="0">
                <a:latin typeface="Cambria" panose="02040503050406030204" pitchFamily="18" charset="0"/>
              </a:rPr>
              <a:t>ПОСЛЕ НЕМАЊЕ ЊЕГОВИ СУ ПОТОМЦИ ДОГРАЂИВАЛИ НОВА ЗДАЊА УЗ СТАРИЈЕ ХРАМОВЕ ИЛИ СУ САГРАДИЛИ ПО ЈЕДНУ ЦРКВУ, ОБИЧНО СВОЈ МАУЗОЛЕЈ. ПРВИ ЈЕ СЛЕДЕЋИ НЕМАЊИН ПРИМЕР, КРАЉ МИЛУТИН ПОДИГАО ЦРКВУ ПОСВЕЋЕНУ СВЕТОМ ЈОАКИМУ И АНИ ПОЗНАТИЈУ КАО </a:t>
            </a:r>
            <a:r>
              <a:rPr lang="sr-Cyrl-RS" b="1" dirty="0" smtClean="0">
                <a:solidFill>
                  <a:srgbClr val="FF0000"/>
                </a:solidFill>
                <a:latin typeface="Cambria" panose="02040503050406030204" pitchFamily="18" charset="0"/>
              </a:rPr>
              <a:t>КРАЉЕВА </a:t>
            </a:r>
            <a:r>
              <a:rPr lang="sr-Cyrl-RS" b="1" dirty="0" smtClean="0">
                <a:solidFill>
                  <a:srgbClr val="FF0000"/>
                </a:solidFill>
                <a:latin typeface="Cambria" panose="02040503050406030204" pitchFamily="18" charset="0"/>
              </a:rPr>
              <a:t>ЦРКВА</a:t>
            </a:r>
            <a:r>
              <a:rPr lang="sr-Cyrl-RS" b="1" dirty="0" smtClean="0">
                <a:latin typeface="Cambria" panose="02040503050406030204" pitchFamily="18" charset="0"/>
              </a:rPr>
              <a:t>.</a:t>
            </a:r>
            <a:endParaRPr lang="en-US" b="1" dirty="0">
              <a:latin typeface="Cambria" panose="02040503050406030204" pitchFamily="18" charset="0"/>
            </a:endParaRPr>
          </a:p>
        </p:txBody>
      </p:sp>
      <p:pic>
        <p:nvPicPr>
          <p:cNvPr id="4" name="Picture 3"/>
          <p:cNvPicPr>
            <a:picLocks noChangeAspect="1"/>
          </p:cNvPicPr>
          <p:nvPr/>
        </p:nvPicPr>
        <p:blipFill>
          <a:blip r:embed="rId4"/>
          <a:stretch>
            <a:fillRect/>
          </a:stretch>
        </p:blipFill>
        <p:spPr>
          <a:xfrm>
            <a:off x="6498926" y="2938808"/>
            <a:ext cx="2513141" cy="3131760"/>
          </a:xfrm>
          <a:prstGeom prst="rect">
            <a:avLst/>
          </a:prstGeom>
        </p:spPr>
      </p:pic>
      <p:pic>
        <p:nvPicPr>
          <p:cNvPr id="5" name="Picture 4"/>
          <p:cNvPicPr>
            <a:picLocks noChangeAspect="1"/>
          </p:cNvPicPr>
          <p:nvPr/>
        </p:nvPicPr>
        <p:blipFill>
          <a:blip r:embed="rId5"/>
          <a:stretch>
            <a:fillRect/>
          </a:stretch>
        </p:blipFill>
        <p:spPr>
          <a:xfrm>
            <a:off x="860425" y="2938807"/>
            <a:ext cx="4466318" cy="3131761"/>
          </a:xfrm>
          <a:prstGeom prst="rect">
            <a:avLst/>
          </a:prstGeom>
        </p:spPr>
      </p:pic>
      <p:sp>
        <p:nvSpPr>
          <p:cNvPr id="8" name="TextBox 7"/>
          <p:cNvSpPr txBox="1"/>
          <p:nvPr/>
        </p:nvSpPr>
        <p:spPr>
          <a:xfrm>
            <a:off x="2670430" y="6208682"/>
            <a:ext cx="5805714" cy="400110"/>
          </a:xfrm>
          <a:prstGeom prst="rect">
            <a:avLst/>
          </a:prstGeom>
          <a:noFill/>
        </p:spPr>
        <p:txBody>
          <a:bodyPr wrap="square" rtlCol="0">
            <a:spAutoFit/>
          </a:bodyPr>
          <a:lstStyle/>
          <a:p>
            <a:pPr algn="ctr"/>
            <a:r>
              <a:rPr lang="sr-Cyrl-RS" sz="2000" dirty="0" smtClean="0">
                <a:solidFill>
                  <a:srgbClr val="FF0000"/>
                </a:solidFill>
                <a:latin typeface="Cambria" panose="02040503050406030204" pitchFamily="18" charset="0"/>
              </a:rPr>
              <a:t>ФРЕСКЕ ИЗ КРАЉЕВЕ ЦРКВЕ</a:t>
            </a:r>
            <a:endParaRPr lang="en-US" sz="20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30258088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Резултат слика за МАЛА СТУДЕНИЦА&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371" y="365125"/>
            <a:ext cx="8368092" cy="6224361"/>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8862646" y="365126"/>
            <a:ext cx="3024554" cy="104276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r-Cyrl-RS" sz="2800" dirty="0" smtClean="0">
                <a:solidFill>
                  <a:srgbClr val="FF0000"/>
                </a:solidFill>
                <a:latin typeface="Cambria" panose="02040503050406030204" pitchFamily="18" charset="0"/>
              </a:rPr>
              <a:t>КРАЉЕВА ЦРКВА  (МАЛА СТУДЕНИЦА)</a:t>
            </a:r>
            <a:endParaRPr lang="en-US" sz="28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38081701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64776" y="521260"/>
            <a:ext cx="10972800" cy="3136340"/>
          </a:xfrm>
        </p:spPr>
        <p:txBody>
          <a:bodyPr>
            <a:normAutofit lnSpcReduction="10000"/>
          </a:bodyPr>
          <a:lstStyle/>
          <a:p>
            <a:pPr marL="0" indent="0">
              <a:buNone/>
            </a:pPr>
            <a:r>
              <a:rPr lang="sr-Cyrl-RS" b="1" dirty="0" smtClean="0">
                <a:solidFill>
                  <a:srgbClr val="FF0000"/>
                </a:solidFill>
                <a:latin typeface="Cambria" panose="02040503050406030204" pitchFamily="18" charset="0"/>
              </a:rPr>
              <a:t>ХИЛАНДАР</a:t>
            </a:r>
            <a:r>
              <a:rPr lang="sr-Cyrl-RS" dirty="0" smtClean="0">
                <a:latin typeface="Cambria" panose="02040503050406030204" pitchFamily="18" charset="0"/>
              </a:rPr>
              <a:t> ЈЕ СРПСКИ МАНАСТИР КОЈИ СЕ НАЛАЗИ НА СВЕТОЈ ГОРИ. ПОСМАТРАН СПОЉА МАНАСТИР ИМА ИЗГЛЕД СРЕДЊОВЕКОВНОГ УТВРЂЕЊА. МАНАСТИР ЈЕ ОВАКО УТВРЂЕН ЈЕР ЈЕ МОРАО ДА СЕ БРАНИ ОД ГУСАРА. ХИЛАНДАР ЈЕ ИЗГРАДИО ГРЧКИ МОНАХ СВЕТОГОРАЦ, ГЕОРГИЈЕ ХЕЛАНДАРИОСА</a:t>
            </a:r>
            <a:r>
              <a:rPr lang="sr-Latn-RS" dirty="0" smtClean="0">
                <a:latin typeface="Cambria" panose="02040503050406030204" pitchFamily="18" charset="0"/>
              </a:rPr>
              <a:t>.</a:t>
            </a:r>
            <a:r>
              <a:rPr lang="sr-Cyrl-RS" dirty="0" smtClean="0">
                <a:latin typeface="Cambria" panose="02040503050406030204" pitchFamily="18" charset="0"/>
              </a:rPr>
              <a:t> ОБНОВИЛИ СУ ГА СТЕФАН НЕМАЊА И ЊЕГОВ СИН САВА 1198. ГОДИНЕ, А У МАНАСТИРУ ЈЕ 1200. ГОДИНЕ УМРО СТЕФАН НЕМАЊА. </a:t>
            </a:r>
            <a:endParaRPr lang="en-US" dirty="0">
              <a:latin typeface="Cambria" panose="02040503050406030204" pitchFamily="18" charset="0"/>
            </a:endParaRPr>
          </a:p>
        </p:txBody>
      </p:sp>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 Ваведење Богородице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53494" y="3334357"/>
            <a:ext cx="4762500" cy="298132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64776" y="4874424"/>
            <a:ext cx="4370081" cy="1384995"/>
          </a:xfrm>
          <a:prstGeom prst="rect">
            <a:avLst/>
          </a:prstGeom>
        </p:spPr>
        <p:txBody>
          <a:bodyPr wrap="square">
            <a:spAutoFit/>
          </a:bodyPr>
          <a:lstStyle/>
          <a:p>
            <a:r>
              <a:rPr lang="ru-RU" sz="2800" dirty="0">
                <a:latin typeface="Cambria" panose="02040503050406030204" pitchFamily="18" charset="0"/>
              </a:rPr>
              <a:t>ЦРКВЕНА </a:t>
            </a:r>
            <a:r>
              <a:rPr lang="ru-RU" sz="2800" dirty="0" smtClean="0">
                <a:latin typeface="Cambria" panose="02040503050406030204" pitchFamily="18" charset="0"/>
              </a:rPr>
              <a:t>СЛАВА ХИЛАНДАРА - ПРАЗНИК ВАВЕДЕЊА БОГОРОДИЦЕ</a:t>
            </a:r>
            <a:endParaRPr lang="en-US" sz="2800" dirty="0">
              <a:latin typeface="Cambria" panose="02040503050406030204" pitchFamily="18" charset="0"/>
            </a:endParaRPr>
          </a:p>
        </p:txBody>
      </p:sp>
      <p:sp>
        <p:nvSpPr>
          <p:cNvPr id="11" name="Rectangle 10"/>
          <p:cNvSpPr/>
          <p:nvPr/>
        </p:nvSpPr>
        <p:spPr>
          <a:xfrm>
            <a:off x="5053494" y="6315683"/>
            <a:ext cx="4762500" cy="400110"/>
          </a:xfrm>
          <a:prstGeom prst="rect">
            <a:avLst/>
          </a:prstGeom>
        </p:spPr>
        <p:txBody>
          <a:bodyPr wrap="square">
            <a:spAutoFit/>
          </a:bodyPr>
          <a:lstStyle/>
          <a:p>
            <a:pPr algn="ctr"/>
            <a:r>
              <a:rPr lang="ru-RU" sz="2000" dirty="0" smtClean="0">
                <a:solidFill>
                  <a:srgbClr val="FF0000"/>
                </a:solidFill>
                <a:latin typeface="Cambria" panose="02040503050406030204" pitchFamily="18" charset="0"/>
              </a:rPr>
              <a:t>ФРЕСКА ИЗ МАНАСТИРА ХИЛАНДАРА</a:t>
            </a:r>
            <a:endParaRPr lang="en-US" sz="20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37261753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32227" y="145040"/>
            <a:ext cx="8200573" cy="6555641"/>
          </a:xfrm>
          <a:prstGeom prst="rect">
            <a:avLst/>
          </a:prstGeom>
        </p:spPr>
        <p:txBody>
          <a:bodyPr wrap="square">
            <a:spAutoFit/>
          </a:bodyPr>
          <a:lstStyle/>
          <a:p>
            <a:r>
              <a:rPr lang="ru-RU" sz="2800" dirty="0" smtClean="0">
                <a:solidFill>
                  <a:srgbClr val="3B3835"/>
                </a:solidFill>
                <a:latin typeface="Cambria" panose="02040503050406030204" pitchFamily="18" charset="0"/>
              </a:rPr>
              <a:t>КРАЉ СТЕФАН УРОШ I JE 1262. ГОДИНЕ ЗНАЧАЈНО УТВРДИО МАНАСТИР. ХИЛАНДАР ЈЕ НАРОЧИТО ПОМОГАО КРАЉ МИЛУТИН, КОЈИ ЈЕ ОКО 1320. ГОДИНЕ НА МЕСТУ СТАРЕ ПОДИГАО НОВУ ЦРКВУ ВАВЕДЕЊА БОГОРОДИЦЕ. У ВРЕМЕ КРАЉА И ЦАРА ДУШАНА, СВЕТА ГОРА ЈЕ ДОШЛА ПОД ЊЕГОВУ ВЛАСТ, А ТО ЈЕ ПЕРИОД НАЈВЕЋЕГ ПРОСПЕРИТЕТА МАНАСТИРА. ХИЛАНДАР ПРЕДСТАВЉА ЈЕДНО ОД НАЈЗНАЧАЈНИЈИХ СРЕДИШТА СРПСКЕ КУЛТУРЕ И ДУХОВНОСТИ. У ХИЛАНДАРУ ЈЕ ОЧУВАНА НАЈБОГАТИЈА КОЛЕКЦИЈА ОРИГИНАЛНИХ СТАРИХ РУКОПИСА, ИКОНА, ФРЕСАКА, ТАКО ДА ОН У ДАНАШЊЕ ВРЕМЕ ПРЕДСТАВЉА НАЈЗНАЧАЈНИЈУ РИЗНИЦУ СРПСКЕ СРЕДЊОВЕКОВНЕ КУЛТУРЕ УОПШТЕ. </a:t>
            </a:r>
            <a:endParaRPr lang="en-US" sz="2800" dirty="0">
              <a:latin typeface="Cambria" panose="02040503050406030204" pitchFamily="18" charset="0"/>
            </a:endParaRPr>
          </a:p>
        </p:txBody>
      </p:sp>
      <p:pic>
        <p:nvPicPr>
          <p:cNvPr id="2050" name="Picture 2" descr="Резултат слика за св сава&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45606" y="145040"/>
            <a:ext cx="2961821" cy="396884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8537376" y="4113882"/>
            <a:ext cx="3578280" cy="400110"/>
          </a:xfrm>
          <a:prstGeom prst="rect">
            <a:avLst/>
          </a:prstGeom>
        </p:spPr>
        <p:txBody>
          <a:bodyPr wrap="square">
            <a:spAutoFit/>
          </a:bodyPr>
          <a:lstStyle/>
          <a:p>
            <a:pPr algn="ctr"/>
            <a:r>
              <a:rPr lang="ru-RU" sz="2000" dirty="0" smtClean="0">
                <a:solidFill>
                  <a:srgbClr val="FF0000"/>
                </a:solidFill>
                <a:latin typeface="Cambria" panose="02040503050406030204" pitchFamily="18" charset="0"/>
              </a:rPr>
              <a:t>СВЕТИ САВА</a:t>
            </a:r>
            <a:endParaRPr lang="en-US" sz="20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37302584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Резултат слика за хиландар поглед са мора&quot;"/>
          <p:cNvPicPr>
            <a:picLocks noChangeAspect="1" noChangeArrowheads="1"/>
          </p:cNvPicPr>
          <p:nvPr/>
        </p:nvPicPr>
        <p:blipFill rotWithShape="1">
          <a:blip r:embed="rId4">
            <a:extLst>
              <a:ext uri="{28A0092B-C50C-407E-A947-70E740481C1C}">
                <a14:useLocalDpi xmlns:a14="http://schemas.microsoft.com/office/drawing/2010/main" val="0"/>
              </a:ext>
            </a:extLst>
          </a:blip>
          <a:srcRect t="9091" b="4062"/>
          <a:stretch/>
        </p:blipFill>
        <p:spPr bwMode="auto">
          <a:xfrm>
            <a:off x="370726" y="250596"/>
            <a:ext cx="8396756" cy="6338463"/>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9016463" y="250596"/>
            <a:ext cx="3024554" cy="1042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r-Cyrl-RS" sz="2800" dirty="0" smtClean="0">
                <a:solidFill>
                  <a:srgbClr val="FF0000"/>
                </a:solidFill>
                <a:latin typeface="Cambria" panose="02040503050406030204" pitchFamily="18" charset="0"/>
              </a:rPr>
              <a:t>ХИЛАНДАР</a:t>
            </a:r>
            <a:endParaRPr lang="en-US" sz="28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24243700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46894"/>
            <a:ext cx="1714500" cy="226695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3872751" y="271302"/>
            <a:ext cx="7718614" cy="6385702"/>
          </a:xfrm>
        </p:spPr>
        <p:txBody>
          <a:bodyPr>
            <a:noAutofit/>
          </a:bodyPr>
          <a:lstStyle/>
          <a:p>
            <a:pPr marL="0" indent="0">
              <a:buNone/>
            </a:pPr>
            <a:r>
              <a:rPr lang="ru-RU" b="1" dirty="0" smtClean="0">
                <a:solidFill>
                  <a:srgbClr val="FF0000"/>
                </a:solidFill>
                <a:latin typeface="Cambria" panose="02040503050406030204" pitchFamily="18" charset="0"/>
              </a:rPr>
              <a:t>ЖИЧА</a:t>
            </a:r>
            <a:r>
              <a:rPr lang="ru-RU" dirty="0" smtClean="0">
                <a:latin typeface="Cambria" panose="02040503050406030204" pitchFamily="18" charset="0"/>
              </a:rPr>
              <a:t> СЕ НАЛАЗИ У БЛИЗИНИ КРАЉЕВА. ПОДИГАО ЈУ ЈЕ ПРВИ КРАЉ СРБИЈЕ СТЕФАН НЕМАЊИЋ, ОД 1206. ДО 1221. ГОДИНЕ. ПОСЛЕ СТИЦАЊА ЦРКВЕНЕ САМОСТАЛНОСТИ 1219. ГОДИНЕ, У ЖИЧИ ЈЕ СМЕШТЕНО СЕДИШТЕ АУТОКЕФАЛНЕ СРПСКЕ АРХИЕПИСКОПИЈЕ. ПОЧЕТКОМ ПОСЛЕДЊЕ ДЕЦЕНИЈЕ XIII ВЕКА, МАНАСТИР ЈЕ СТРАДАО У НАПАДУ ТАТАРА ПОСЛЕ ЧЕГА ЈЕ СЕДИШТЕ АРХИЕПИСКОПИЈЕ ПРЕНЕТО У СВЕТЕ АПОСТОЛЕ КОД ПЕЋИ, А САМ МАНАСТИР ЈЕ ПОЧЕТКОМ XIV ВЕКА ОБНОВИО КРАЉ МИЛУТИН. ТОКОМ </a:t>
            </a:r>
            <a:r>
              <a:rPr lang="sr-Latn-RS" dirty="0">
                <a:latin typeface="Cambria" panose="02040503050406030204" pitchFamily="18" charset="0"/>
              </a:rPr>
              <a:t> </a:t>
            </a:r>
            <a:r>
              <a:rPr lang="sr-Latn-RS" dirty="0" smtClean="0">
                <a:latin typeface="Cambria" panose="02040503050406030204" pitchFamily="18" charset="0"/>
              </a:rPr>
              <a:t> </a:t>
            </a:r>
            <a:r>
              <a:rPr lang="ru-RU" dirty="0" smtClean="0">
                <a:latin typeface="Cambria" panose="02040503050406030204" pitchFamily="18" charset="0"/>
              </a:rPr>
              <a:t>СРЕДЊЕГ ВЕКА, У ЖИЧИ СУ УСТОЛИЧАВАНИ ЕПИСКОПИ И ОВЕНЧАВАНИ КРАЉЕВИ ИЗ ДИНАСТИЈЕ НЕМАЊИЋА, ЗБОГ ЧЕГА ЈЕ ПОЗНАТА И КАО СЕДМОВРАТА. </a:t>
            </a:r>
            <a:endParaRPr lang="en-US" dirty="0">
              <a:latin typeface="Cambria" panose="02040503050406030204" pitchFamily="18" charset="0"/>
            </a:endParaRPr>
          </a:p>
        </p:txBody>
      </p:sp>
      <p:pic>
        <p:nvPicPr>
          <p:cNvPr id="2050" name="Picture 2" descr="http://zica.org.rs/wp-content/uploads/2016/03/%D0%A1%D0%B2-%D0%A1%D1%82%D0%B5%D1%84%D0%B0%D0%BD-%D0%B8-%D0%A1%D0%B2.%D0%94%D0%B8%D0%BC%D0%B8%D1%82%D1%80%D0%B8%D1%98%D0%B5.jpg"/>
          <p:cNvPicPr>
            <a:picLocks noChangeAspect="1" noChangeArrowheads="1"/>
          </p:cNvPicPr>
          <p:nvPr/>
        </p:nvPicPr>
        <p:blipFill rotWithShape="1">
          <a:blip r:embed="rId4">
            <a:extLst>
              <a:ext uri="{28A0092B-C50C-407E-A947-70E740481C1C}">
                <a14:useLocalDpi xmlns:a14="http://schemas.microsoft.com/office/drawing/2010/main" val="0"/>
              </a:ext>
            </a:extLst>
          </a:blip>
          <a:srcRect b="2374"/>
          <a:stretch/>
        </p:blipFill>
        <p:spPr bwMode="auto">
          <a:xfrm>
            <a:off x="168109" y="271302"/>
            <a:ext cx="3671844" cy="623707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68109" y="6457890"/>
            <a:ext cx="3704642" cy="400110"/>
          </a:xfrm>
          <a:prstGeom prst="rect">
            <a:avLst/>
          </a:prstGeom>
        </p:spPr>
        <p:txBody>
          <a:bodyPr wrap="square">
            <a:spAutoFit/>
          </a:bodyPr>
          <a:lstStyle/>
          <a:p>
            <a:pPr algn="ctr"/>
            <a:r>
              <a:rPr lang="ru-RU" sz="2000" dirty="0" smtClean="0">
                <a:solidFill>
                  <a:srgbClr val="FF0000"/>
                </a:solidFill>
                <a:latin typeface="Cambria" panose="02040503050406030204" pitchFamily="18" charset="0"/>
              </a:rPr>
              <a:t>ФРЕСКА ИЗ ЖИЧЕ</a:t>
            </a:r>
            <a:endParaRPr lang="en-US" sz="20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27792092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Резултат слика за ЖИЧА&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386" y="365125"/>
            <a:ext cx="9164239" cy="6076016"/>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9655990" y="380625"/>
            <a:ext cx="2697375" cy="85650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r-Cyrl-RS" sz="2800" dirty="0" smtClean="0">
                <a:solidFill>
                  <a:srgbClr val="FF0000"/>
                </a:solidFill>
                <a:latin typeface="Cambria" panose="02040503050406030204" pitchFamily="18" charset="0"/>
              </a:rPr>
              <a:t>ЖИЧА</a:t>
            </a:r>
            <a:endParaRPr lang="en-US" sz="28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27129679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54078" y="325157"/>
            <a:ext cx="7908288" cy="6532843"/>
          </a:xfrm>
        </p:spPr>
        <p:txBody>
          <a:bodyPr>
            <a:normAutofit lnSpcReduction="10000"/>
          </a:bodyPr>
          <a:lstStyle/>
          <a:p>
            <a:pPr marL="0" indent="0">
              <a:buNone/>
            </a:pPr>
            <a:r>
              <a:rPr lang="sr-Cyrl-RS" dirty="0" smtClean="0">
                <a:latin typeface="Cambria" panose="02040503050406030204" pitchFamily="18" charset="0"/>
              </a:rPr>
              <a:t>МАНАСТИР </a:t>
            </a:r>
            <a:r>
              <a:rPr lang="sr-Cyrl-RS" b="1" dirty="0" smtClean="0">
                <a:solidFill>
                  <a:srgbClr val="FF0000"/>
                </a:solidFill>
                <a:latin typeface="Cambria" panose="02040503050406030204" pitchFamily="18" charset="0"/>
              </a:rPr>
              <a:t>МИЛЕШЕВА</a:t>
            </a:r>
            <a:r>
              <a:rPr lang="sr-Cyrl-RS" dirty="0" smtClean="0">
                <a:latin typeface="Cambria" panose="02040503050406030204" pitchFamily="18" charset="0"/>
              </a:rPr>
              <a:t> ГРАЂЕН ЈЕ 1218. И 1219. А ЖИВОПИСАН ОД 1222. ДО 1228. ГОДИНЕ. ОСНОВАО ГА ЈЕ КРАЉ ВЛАДИСЛАВ, СИН КРАЉА СТЕФАНА ПРВОВЕНЧАНОГ. ВЛАДИСЛАВ ЈЕ МИЛЕШЕВУ ПОДИГАО КАО СВОЈУ ГРОБНУ ЦРКВУ. МИЛЕШЕВСКА ЦРКВА ДОБИЛА ЈЕ ЈОШ ЈЕДНУ, СПОЉАШЊУ ПРИПРАТУ. ЊУ ЈЕ ВЛАДИСЛАВ ДОЗИДАО ДА БИ У ЊОЈ САХРАНИО ТЕЛО СВОГ УМРЛОГ СТРИЦА САВЕ. НАИМЕ, НА ПОВРАТКУ СА СВОГ ДРУГОГ ПУТА ПО СВЕТИМ ЗЕМЉАМА ИСТОКА, БИВШИ АРХИЕПИСКОП САВА, ЗАДРЖАО СЕ У БУГАРСКОЈ, У ТРНОВУ, ТУ СЕ РАЗБОЛЕО И УМРО 1236. ГОДИНЕ. ГОДИНУ ДАНА КАСНИЈЕ, НАСТОЈАЊЕМ ВЛАДИСЛАВА, САВА ЈЕ ПРЕНЕТ У МИЛЕШЕВУ И СВЕЧАНО САХРАЊЕН У ГРОБ У ТЕК САЗИДАНОЈ ПРИПРАТИ.</a:t>
            </a:r>
            <a:endParaRPr lang="en-US" dirty="0">
              <a:latin typeface="Cambria" panose="02040503050406030204" pitchFamily="18" charset="0"/>
            </a:endParaRPr>
          </a:p>
        </p:txBody>
      </p:sp>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Резултат слика за бели анђео&quot;"/>
          <p:cNvPicPr>
            <a:picLocks noChangeAspect="1" noChangeArrowheads="1"/>
          </p:cNvPicPr>
          <p:nvPr/>
        </p:nvPicPr>
        <p:blipFill rotWithShape="1">
          <a:blip r:embed="rId4">
            <a:extLst>
              <a:ext uri="{28A0092B-C50C-407E-A947-70E740481C1C}">
                <a14:useLocalDpi xmlns:a14="http://schemas.microsoft.com/office/drawing/2010/main" val="0"/>
              </a:ext>
            </a:extLst>
          </a:blip>
          <a:srcRect l="5359" r="40277"/>
          <a:stretch/>
        </p:blipFill>
        <p:spPr bwMode="auto">
          <a:xfrm>
            <a:off x="8767482" y="325157"/>
            <a:ext cx="3146612" cy="386161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8537377" y="4110054"/>
            <a:ext cx="3578280" cy="400110"/>
          </a:xfrm>
          <a:prstGeom prst="rect">
            <a:avLst/>
          </a:prstGeom>
        </p:spPr>
        <p:txBody>
          <a:bodyPr wrap="square">
            <a:spAutoFit/>
          </a:bodyPr>
          <a:lstStyle/>
          <a:p>
            <a:pPr algn="ctr"/>
            <a:r>
              <a:rPr lang="ru-RU" sz="2000" dirty="0" smtClean="0">
                <a:solidFill>
                  <a:srgbClr val="FF0000"/>
                </a:solidFill>
                <a:latin typeface="Cambria" panose="02040503050406030204" pitchFamily="18" charset="0"/>
              </a:rPr>
              <a:t>БЕЛИ АНЂЕО</a:t>
            </a:r>
            <a:endParaRPr lang="en-US" sz="20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26046665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Резултат слика за МИЛЕШЕВА&quot;"/>
          <p:cNvPicPr>
            <a:picLocks noChangeAspect="1" noChangeArrowheads="1"/>
          </p:cNvPicPr>
          <p:nvPr/>
        </p:nvPicPr>
        <p:blipFill rotWithShape="1">
          <a:blip r:embed="rId4">
            <a:extLst>
              <a:ext uri="{28A0092B-C50C-407E-A947-70E740481C1C}">
                <a14:useLocalDpi xmlns:a14="http://schemas.microsoft.com/office/drawing/2010/main" val="0"/>
              </a:ext>
            </a:extLst>
          </a:blip>
          <a:srcRect l="25717"/>
          <a:stretch/>
        </p:blipFill>
        <p:spPr bwMode="auto">
          <a:xfrm>
            <a:off x="315889" y="217208"/>
            <a:ext cx="10010628" cy="6114864"/>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315889" y="217208"/>
            <a:ext cx="3333870" cy="85650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r-Cyrl-RS" sz="2800" dirty="0" smtClean="0">
                <a:solidFill>
                  <a:srgbClr val="FF0000"/>
                </a:solidFill>
                <a:latin typeface="Cambria" panose="02040503050406030204" pitchFamily="18" charset="0"/>
              </a:rPr>
              <a:t>МИЛЕШЕВА</a:t>
            </a:r>
            <a:endParaRPr lang="en-US" sz="28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19355732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940158" y="602722"/>
            <a:ext cx="3284112" cy="5277149"/>
          </a:xfrm>
          <a:prstGeom prst="rect">
            <a:avLst/>
          </a:prstGeom>
        </p:spPr>
      </p:pic>
      <p:sp>
        <p:nvSpPr>
          <p:cNvPr id="6" name="TextBox 5"/>
          <p:cNvSpPr txBox="1"/>
          <p:nvPr/>
        </p:nvSpPr>
        <p:spPr>
          <a:xfrm>
            <a:off x="940157" y="6062274"/>
            <a:ext cx="3284113" cy="707886"/>
          </a:xfrm>
          <a:prstGeom prst="rect">
            <a:avLst/>
          </a:prstGeom>
          <a:noFill/>
        </p:spPr>
        <p:txBody>
          <a:bodyPr wrap="square" rtlCol="0">
            <a:spAutoFit/>
          </a:bodyPr>
          <a:lstStyle/>
          <a:p>
            <a:pPr algn="ctr"/>
            <a:r>
              <a:rPr lang="sr-Cyrl-RS" sz="2000" dirty="0" smtClean="0">
                <a:solidFill>
                  <a:srgbClr val="FF0000"/>
                </a:solidFill>
                <a:latin typeface="Cambria" panose="02040503050406030204" pitchFamily="18" charset="0"/>
              </a:rPr>
              <a:t>СВЕТА ЛОЗА НЕМАЊИЋА ИЗ МАНАСТИРА ДЕЧАНИ</a:t>
            </a:r>
            <a:endParaRPr lang="en-US" sz="2000" dirty="0">
              <a:solidFill>
                <a:srgbClr val="FF0000"/>
              </a:solidFill>
              <a:latin typeface="Cambria" panose="02040503050406030204" pitchFamily="18" charset="0"/>
            </a:endParaRPr>
          </a:p>
        </p:txBody>
      </p:sp>
      <p:pic>
        <p:nvPicPr>
          <p:cNvPr id="2050" name="Picture 2" descr="Резултат слика за грб немањића&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7500" y="4441654"/>
            <a:ext cx="1714500" cy="2266951"/>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2"/>
          <p:cNvSpPr txBox="1">
            <a:spLocks/>
          </p:cNvSpPr>
          <p:nvPr/>
        </p:nvSpPr>
        <p:spPr>
          <a:xfrm>
            <a:off x="4557486" y="602722"/>
            <a:ext cx="6326874" cy="578271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sr-Cyrl-RS" dirty="0" smtClean="0">
                <a:latin typeface="Cambria" panose="02040503050406030204" pitchFamily="18" charset="0"/>
              </a:rPr>
              <a:t>НЕМАЊИН НАСЛЕДНИК СТЕФАН ПРВОВЕНЧАНИ ПОСТАО ЈЕ КРАЉ 1217. ГОДИНЕ А СТЕФАН ДУШАН СЕ 1346. ГОДИНЕ КРУНИСАО ЗА ЦАРА. ДРЖАВНУ САМОСТАЛНОСТ ПРАТИЛА ЈЕ И ЦРКВЕНА ПА ЈЕ СВЕТИ САВА 121</a:t>
            </a:r>
            <a:r>
              <a:rPr lang="sr-Latn-RS" dirty="0" smtClean="0">
                <a:latin typeface="Cambria" panose="02040503050406030204" pitchFamily="18" charset="0"/>
              </a:rPr>
              <a:t>9</a:t>
            </a:r>
            <a:r>
              <a:rPr lang="sr-Cyrl-RS" dirty="0" smtClean="0">
                <a:latin typeface="Cambria" panose="02040503050406030204" pitchFamily="18" charset="0"/>
              </a:rPr>
              <a:t>. ГОДИНЕ ПОСТАО АРХИЕПИСКОП А СРПСКА ЦРКВА АУТОКЕФАЛНА. У РАНГ ПАТРИЈАРШИЈЕ УЗДИГЛА СЕ 1346. ГОДИНЕ.  СВИ СРПСКИ ВЛАДАРИ КРАЉЕВСКЕ ЛОЗЕ НЕМАЊИЋ ЗА СОБОМ СУ ОСТАВЉАЛИ ЗАДУЖБИНЕ ДА ИСКУПЕ СВОЈЕ ДУШЕ И ПОКАЖУ СВОЈУ ВЕЛИЧИНУ. </a:t>
            </a:r>
            <a:endParaRPr lang="en-US" dirty="0">
              <a:latin typeface="Cambria" panose="02040503050406030204" pitchFamily="18" charset="0"/>
            </a:endParaRPr>
          </a:p>
        </p:txBody>
      </p:sp>
    </p:spTree>
    <p:extLst>
      <p:ext uri="{BB962C8B-B14F-4D97-AF65-F5344CB8AC3E}">
        <p14:creationId xmlns:p14="http://schemas.microsoft.com/office/powerpoint/2010/main" val="10774732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697941" y="185083"/>
            <a:ext cx="7167283" cy="6672917"/>
          </a:xfrm>
        </p:spPr>
        <p:txBody>
          <a:bodyPr>
            <a:normAutofit/>
          </a:bodyPr>
          <a:lstStyle/>
          <a:p>
            <a:pPr marL="0" indent="0">
              <a:buNone/>
            </a:pPr>
            <a:r>
              <a:rPr lang="ru-RU" dirty="0" smtClean="0">
                <a:latin typeface="Cambria" panose="02040503050406030204" pitchFamily="18" charset="0"/>
              </a:rPr>
              <a:t>МАНАСТИР </a:t>
            </a:r>
            <a:r>
              <a:rPr lang="ru-RU" b="1" dirty="0" smtClean="0">
                <a:solidFill>
                  <a:srgbClr val="FF0000"/>
                </a:solidFill>
                <a:latin typeface="Cambria" panose="02040503050406030204" pitchFamily="18" charset="0"/>
              </a:rPr>
              <a:t>СОПОЋАНЕ</a:t>
            </a:r>
            <a:r>
              <a:rPr lang="ru-RU" dirty="0" smtClean="0">
                <a:latin typeface="Cambria" panose="02040503050406030204" pitchFamily="18" charset="0"/>
              </a:rPr>
              <a:t> ЈЕ ПОДИГАО КРАЉ СТЕФАН УРОШ I (1243-1276) НЕДАЛЕКО ОД ИЗВОРА РЕКЕ РАШКЕ. МАНАСТИР СЕ НАЛАЗИ НА 17 KM ЗАПАДНО ОД НОВОГ ПАЗАРА. ФРЕСКЕ МАНАСТИРА СОПОЋАНИ СУ ПРАВО РЕМЕК-ДЕЛО УМЕТНОСТИ, ШТО ЈЕ МНОГО ГОДИНА КАСНИЈЕ СОПОЋАНИМА ДОНЕЛО СВЕТСКУ СЛАВУ. ДАНАС ЈЕ ТЕШКО ПРЕЦИЗИРАТИ КАДА СУ СОПОЋАНИ ПОДИГНУТИ. НАЈВЕРОВАТНИЈА ЈЕ ПРЕТПОСТАВКА ДА ЈЕ МАНАСТИР ПОДИГНУТ ОКО 1260. ГОДИНЕ. ТОКОМ ПЕРИОДА ОСМАНЛИЈСКЕ ВЛАСТИ, У XVII ВЕКУ, МАНАСТИР ЈЕ ЗНАЧАЈНО СТРАДАО, А ОБНОВЉЕН ЈЕ У ПРВИМ ДЕЦЕНИЈАМА XX ВЕКА. </a:t>
            </a:r>
            <a:endParaRPr lang="en-US" dirty="0">
              <a:latin typeface="Cambria" panose="02040503050406030204" pitchFamily="18" charset="0"/>
            </a:endParaRPr>
          </a:p>
        </p:txBody>
      </p:sp>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Резултат слика за краљ урош први&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810" y="185083"/>
            <a:ext cx="3269239" cy="456172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108" y="5166812"/>
            <a:ext cx="3704642" cy="400110"/>
          </a:xfrm>
          <a:prstGeom prst="rect">
            <a:avLst/>
          </a:prstGeom>
        </p:spPr>
        <p:txBody>
          <a:bodyPr wrap="square">
            <a:spAutoFit/>
          </a:bodyPr>
          <a:lstStyle/>
          <a:p>
            <a:pPr algn="ctr"/>
            <a:r>
              <a:rPr lang="ru-RU" sz="2000" dirty="0" smtClean="0">
                <a:solidFill>
                  <a:srgbClr val="FF0000"/>
                </a:solidFill>
                <a:latin typeface="Cambria" panose="02040503050406030204" pitchFamily="18" charset="0"/>
              </a:rPr>
              <a:t>КРАЉ СТЕФАН УРОШ </a:t>
            </a:r>
            <a:r>
              <a:rPr lang="sr-Latn-RS" sz="2000" dirty="0">
                <a:solidFill>
                  <a:srgbClr val="FF0000"/>
                </a:solidFill>
                <a:latin typeface="Cambria" panose="02040503050406030204" pitchFamily="18" charset="0"/>
              </a:rPr>
              <a:t>I</a:t>
            </a:r>
            <a:endParaRPr lang="en-US" sz="20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34086278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Резултат слика за SOPOĆANI&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3193" y="365125"/>
            <a:ext cx="9148959" cy="6129804"/>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a:xfrm>
            <a:off x="9516832" y="365125"/>
            <a:ext cx="3333870" cy="85650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r-Cyrl-RS" sz="2800" dirty="0" smtClean="0">
                <a:solidFill>
                  <a:srgbClr val="FF0000"/>
                </a:solidFill>
                <a:latin typeface="Cambria" panose="02040503050406030204" pitchFamily="18" charset="0"/>
              </a:rPr>
              <a:t>СОПОЋАНИ</a:t>
            </a:r>
            <a:endParaRPr lang="en-US" sz="28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104204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21342" y="229627"/>
            <a:ext cx="6756674" cy="4203820"/>
          </a:xfrm>
        </p:spPr>
        <p:txBody>
          <a:bodyPr>
            <a:normAutofit/>
          </a:bodyPr>
          <a:lstStyle/>
          <a:p>
            <a:pPr marL="0" indent="0">
              <a:buNone/>
            </a:pPr>
            <a:r>
              <a:rPr lang="ru-RU" dirty="0" smtClean="0">
                <a:latin typeface="Cambria" panose="02040503050406030204" pitchFamily="18" charset="0"/>
              </a:rPr>
              <a:t>МАНАСТИР </a:t>
            </a:r>
            <a:r>
              <a:rPr lang="ru-RU" b="1" dirty="0" smtClean="0">
                <a:solidFill>
                  <a:srgbClr val="FF0000"/>
                </a:solidFill>
                <a:latin typeface="Cambria" panose="02040503050406030204" pitchFamily="18" charset="0"/>
              </a:rPr>
              <a:t>ГРАДАЦ</a:t>
            </a:r>
            <a:r>
              <a:rPr lang="ru-RU" dirty="0" smtClean="0">
                <a:latin typeface="Cambria" panose="02040503050406030204" pitchFamily="18" charset="0"/>
              </a:rPr>
              <a:t> ЛЕЖИ НА УЗДИГНУТОЈ ЗАРАВНИ ИЗНАД ГРАДАЧКЕ РЕКЕ, НА ОБОДУ ГОЛИЈЕ. НАЛАЗИ СЕ 21 KM СЕВЕРОЗАПАДНО ОД РАШКЕ. ТАЧНА ГОДИНА ГРАДЊЕ МАНАСТИРА НИЈЕ ПОЗНАТА. СМАТРА СЕ ДА ЈЕ ЗАВРШЕН У ПОСЛЕДЊОЈ ЧЕТВРТИНИ 13. ВЕКА. ЗАДУЖБИНА ЈЕ ЈЕЛЕНЕ АНЖУЈСКЕ. ГРАЂЕН ЈЕ У СТИЛУ РАШКЕ ШКОЛЕ. </a:t>
            </a:r>
            <a:endParaRPr lang="en-US" dirty="0">
              <a:latin typeface="Cambria" panose="02040503050406030204" pitchFamily="18" charset="0"/>
            </a:endParaRPr>
          </a:p>
        </p:txBody>
      </p:sp>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 Svetica Jelen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5687" y="229627"/>
            <a:ext cx="4104517" cy="420382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3412191" y="4602035"/>
            <a:ext cx="7771576" cy="400110"/>
          </a:xfrm>
          <a:prstGeom prst="rect">
            <a:avLst/>
          </a:prstGeom>
        </p:spPr>
        <p:txBody>
          <a:bodyPr wrap="square">
            <a:spAutoFit/>
          </a:bodyPr>
          <a:lstStyle/>
          <a:p>
            <a:pPr algn="ctr"/>
            <a:r>
              <a:rPr lang="sr-Cyrl-RS" sz="2000" dirty="0" smtClean="0">
                <a:solidFill>
                  <a:srgbClr val="FF0000"/>
                </a:solidFill>
                <a:latin typeface="Cambria" panose="02040503050406030204" pitchFamily="18" charset="0"/>
              </a:rPr>
              <a:t>ЈЕЛЕНА АНЖУЈСКА – ФРЕСКА ИЗ МАНАСТИРА ГРАДАЦ</a:t>
            </a:r>
            <a:endParaRPr lang="en-US" sz="20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24654795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Резултат слика за ГРАДАЦ&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1622" y="197558"/>
            <a:ext cx="8553778" cy="650284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9090212" y="197558"/>
            <a:ext cx="3477482" cy="85650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r-Cyrl-RS" sz="2800" dirty="0" smtClean="0">
                <a:solidFill>
                  <a:srgbClr val="FF0000"/>
                </a:solidFill>
                <a:latin typeface="Cambria" panose="02040503050406030204" pitchFamily="18" charset="0"/>
              </a:rPr>
              <a:t>ГРАДАЦ</a:t>
            </a:r>
            <a:endParaRPr lang="en-US" sz="28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39988096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p:cNvSpPr>
            <a:spLocks noGrp="1"/>
          </p:cNvSpPr>
          <p:nvPr>
            <p:ph idx="1"/>
          </p:nvPr>
        </p:nvSpPr>
        <p:spPr>
          <a:xfrm>
            <a:off x="336177" y="250697"/>
            <a:ext cx="11577918" cy="2062197"/>
          </a:xfrm>
        </p:spPr>
        <p:txBody>
          <a:bodyPr>
            <a:normAutofit/>
          </a:bodyPr>
          <a:lstStyle/>
          <a:p>
            <a:pPr marL="0" indent="0">
              <a:buNone/>
            </a:pPr>
            <a:r>
              <a:rPr lang="ru-RU" b="1" dirty="0" smtClean="0">
                <a:solidFill>
                  <a:srgbClr val="FF0000"/>
                </a:solidFill>
                <a:latin typeface="Cambria" panose="02040503050406030204" pitchFamily="18" charset="0"/>
              </a:rPr>
              <a:t>ЦРКВА СВЕТОГ АХИЛИЈА </a:t>
            </a:r>
            <a:r>
              <a:rPr lang="ru-RU" dirty="0" smtClean="0">
                <a:latin typeface="Cambria" panose="02040503050406030204" pitchFamily="18" charset="0"/>
              </a:rPr>
              <a:t>ЈЕ СМЕШТЕНА У СРЕДИШТУ ДАНАШЊЕГ АРИЉА И ЗАДУЖБИНА ЈЕ КРАЉА ДРАГУТИНА СА КРАЈА XIII ВЕКА. ИЗРАДА ФРЕСКОПИСА ЈЕ ЗАВРШЕНА 1296. ГОДИНЕ А У ЊЕМУ СЕ ИСТИЧУ ПОРТРЕТИ САМОГ ДРАГУТИНА, ЗАТИМ ЊЕГОВЕ СУПРУГЕ КАТАЛИНЕ И ЊИХОВИХ СИНОВА, КАО И КРАЉА МИЛУТИНА. </a:t>
            </a:r>
            <a:endParaRPr lang="en-US" dirty="0">
              <a:latin typeface="Cambria" panose="02040503050406030204" pitchFamily="18" charset="0"/>
            </a:endParaRPr>
          </a:p>
        </p:txBody>
      </p:sp>
      <p:pic>
        <p:nvPicPr>
          <p:cNvPr id="27650" name="Picture 2" descr="Резултат слика за КРАЉ ДРГУТИН И КРАЉ МИЛУТИН&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177" y="2312894"/>
            <a:ext cx="6686550" cy="4105275"/>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1"/>
          <p:cNvSpPr txBox="1">
            <a:spLocks/>
          </p:cNvSpPr>
          <p:nvPr/>
        </p:nvSpPr>
        <p:spPr>
          <a:xfrm>
            <a:off x="7022727" y="2247620"/>
            <a:ext cx="4461061" cy="420892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ru-RU" dirty="0" smtClean="0">
                <a:latin typeface="Cambria" panose="02040503050406030204" pitchFamily="18" charset="0"/>
              </a:rPr>
              <a:t>МАНАСТИР ЈЕ ПОСТОЈАО И ПРЕ ДРАГУТИНА, А У ЊЕМУ ЈЕ ОД 1219. ГОДИНЕ БИЛО СЕДИШТЕ МОРАВИЧКОГ ЕПИСКОПА. СРПСКИ РОДОСЛОВИ НАВОДЕ ДА ЈЕ У ЊОЈ БИО САХРАЊЕН И ДРАГУТИНОВ СИН УРОШИЦ, ИЗ ЧИЈИХ МОШТИЈУ ЈЕ ТЕКЛО МИРО. </a:t>
            </a:r>
            <a:endParaRPr lang="en-US" dirty="0">
              <a:latin typeface="Cambria" panose="02040503050406030204" pitchFamily="18" charset="0"/>
            </a:endParaRPr>
          </a:p>
        </p:txBody>
      </p:sp>
      <p:sp>
        <p:nvSpPr>
          <p:cNvPr id="9" name="Rectangle 8"/>
          <p:cNvSpPr/>
          <p:nvPr/>
        </p:nvSpPr>
        <p:spPr>
          <a:xfrm>
            <a:off x="336176" y="6434257"/>
            <a:ext cx="9990341" cy="400110"/>
          </a:xfrm>
          <a:prstGeom prst="rect">
            <a:avLst/>
          </a:prstGeom>
        </p:spPr>
        <p:txBody>
          <a:bodyPr wrap="square">
            <a:spAutoFit/>
          </a:bodyPr>
          <a:lstStyle/>
          <a:p>
            <a:pPr algn="ctr"/>
            <a:r>
              <a:rPr lang="ru-RU" sz="2000" dirty="0" smtClean="0">
                <a:solidFill>
                  <a:srgbClr val="FF0000"/>
                </a:solidFill>
                <a:latin typeface="Cambria" panose="02040503050406030204" pitchFamily="18" charset="0"/>
              </a:rPr>
              <a:t>ФРЕСКА ИЗ АРИЉА – КРАЉ МИЛУТИН, КРАЉ ДРАГУТИН И КРАЉИЦА КАТАЛИНА</a:t>
            </a:r>
            <a:endParaRPr lang="en-US" sz="20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18408871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pic>
        <p:nvPicPr>
          <p:cNvPr id="26626" name="Picture 2" descr="Резултат слика за МАНАСТИР АРИЉЕ&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9828" y="253756"/>
            <a:ext cx="9087729" cy="629943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9467557" y="253756"/>
            <a:ext cx="2573460" cy="1815882"/>
          </a:xfrm>
          <a:prstGeom prst="rect">
            <a:avLst/>
          </a:prstGeom>
        </p:spPr>
        <p:txBody>
          <a:bodyPr wrap="square">
            <a:spAutoFit/>
          </a:bodyPr>
          <a:lstStyle/>
          <a:p>
            <a:pPr algn="ctr"/>
            <a:r>
              <a:rPr lang="ru-RU" sz="2800" dirty="0" smtClean="0">
                <a:solidFill>
                  <a:srgbClr val="FF0000"/>
                </a:solidFill>
                <a:latin typeface="Cambria" panose="02040503050406030204" pitchFamily="18" charset="0"/>
              </a:rPr>
              <a:t>МАНАСТИР СВЕТОГ АХИЛИЈА - АРИЉЕ</a:t>
            </a:r>
            <a:endParaRPr lang="en-US" sz="28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34515512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p:cNvSpPr>
            <a:spLocks noGrp="1"/>
          </p:cNvSpPr>
          <p:nvPr>
            <p:ph idx="1"/>
          </p:nvPr>
        </p:nvSpPr>
        <p:spPr>
          <a:xfrm>
            <a:off x="323556" y="250697"/>
            <a:ext cx="11717461" cy="3646054"/>
          </a:xfrm>
        </p:spPr>
        <p:txBody>
          <a:bodyPr/>
          <a:lstStyle/>
          <a:p>
            <a:pPr marL="0" indent="0">
              <a:buNone/>
            </a:pPr>
            <a:r>
              <a:rPr lang="ru-RU" dirty="0" smtClean="0">
                <a:latin typeface="Cambria" panose="02040503050406030204" pitchFamily="18" charset="0"/>
              </a:rPr>
              <a:t>СТЕФАН УРОШ II МИЛУТИН ПОДИГАО ЈЕ ИЛИ ДОВРШИО ВИШЕ ЦРКАВА И МАНАСТИРА. МИЛУТИНОВА ЗАДУЖБИНА ЈЕ ЦРКВА СВ. ЈОВАНА У СВАЧУ ИЗ 1300. ГОДИНЕ. ОН ЈЕ САЗИДАО ЦРКВУ У ХИЛАНДАРУ 1303. ЊЕГОВА ГЛАВНА ЗАДУЖБИНА ЈЕ МАНАСТИР ГРАЧАНИЦА. МИЛУТИН ЈЕ САГРАДИО ЦРКВУ СВЕТОГ СТЕФАНА У БАЊСКОЈ, ЦРКВУ БОГОРОДИЦЕ ЉЕВИШКЕ У ПРИЗРЕНУ, КРАЉЕВУ ЦРКВУ У СТУДЕНИЦИ И ЦРКВУ СВЕТОГ ЂОРЂА У СТАРОМ НАГОРИЧИНУ.</a:t>
            </a:r>
            <a:endParaRPr lang="en-US" dirty="0">
              <a:latin typeface="Cambria" panose="02040503050406030204" pitchFamily="18" charset="0"/>
            </a:endParaRPr>
          </a:p>
        </p:txBody>
      </p:sp>
      <p:sp>
        <p:nvSpPr>
          <p:cNvPr id="3" name="Rectangle 2"/>
          <p:cNvSpPr/>
          <p:nvPr/>
        </p:nvSpPr>
        <p:spPr>
          <a:xfrm>
            <a:off x="323557" y="3318570"/>
            <a:ext cx="10420644" cy="3539430"/>
          </a:xfrm>
          <a:prstGeom prst="rect">
            <a:avLst/>
          </a:prstGeom>
        </p:spPr>
        <p:txBody>
          <a:bodyPr wrap="square">
            <a:spAutoFit/>
          </a:bodyPr>
          <a:lstStyle/>
          <a:p>
            <a:r>
              <a:rPr lang="ru-RU" sz="2800" b="1" dirty="0" smtClean="0">
                <a:solidFill>
                  <a:srgbClr val="FF0000"/>
                </a:solidFill>
                <a:latin typeface="Cambria" panose="02040503050406030204" pitchFamily="18" charset="0"/>
              </a:rPr>
              <a:t>МАНАСТИР БАЊСКА </a:t>
            </a:r>
            <a:r>
              <a:rPr lang="ru-RU" sz="2800" dirty="0" smtClean="0">
                <a:latin typeface="Cambria" panose="02040503050406030204" pitchFamily="18" charset="0"/>
              </a:rPr>
              <a:t>СА ЦРКВОМ ПОСВЕЋЕНОМ СВЕТОМ СТЕФАНУ САГРАЂЕН ЈЕ ИЗМЕЂУ 1313. И 1317. ГОДИНЕ БЛИЗУ ЗВЕЧАНА. МИЛУТИН ЈЕ БАЊСКУ НАМЕНИО СЕБИ ЗА ГРОБНУ ЦРКВУ И ТАМО ЈЕ НАЈПРЕ И БИО САХРАЊЕН. МЕЂУТИМ, ПОСЛЕ КОСОВСКЕ БИТКЕ 1389. ГОДИНЕ ЊЕГОВО ТЕЛО ЈЕ ПРЕНЕТО У ТРЕПЧУ, А ПОТОМ, 1460. ГОДИНЕ, У БУГАРСКИ ГРАД СОФИЈУ. МАНАСТИР БАЊСКА ЈЕ ЈЕДАН ОД РЕТКИХ МАНАСТИРА СА ОЧУВАНОМ ОСНИВАЧКОМ ПОВЕЉОМ.</a:t>
            </a:r>
            <a:endParaRPr lang="en-US" sz="2800" dirty="0">
              <a:latin typeface="Cambria" panose="02040503050406030204" pitchFamily="18" charset="0"/>
            </a:endParaRPr>
          </a:p>
        </p:txBody>
      </p:sp>
    </p:spTree>
    <p:extLst>
      <p:ext uri="{BB962C8B-B14F-4D97-AF65-F5344CB8AC3E}">
        <p14:creationId xmlns:p14="http://schemas.microsoft.com/office/powerpoint/2010/main" val="14890209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pic>
        <p:nvPicPr>
          <p:cNvPr id="24582" name="Picture 6" descr="Резултат слика за манастир бањска&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1265" y="250697"/>
            <a:ext cx="9556448" cy="637096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9762565" y="380371"/>
            <a:ext cx="2429435" cy="954107"/>
          </a:xfrm>
          <a:prstGeom prst="rect">
            <a:avLst/>
          </a:prstGeom>
        </p:spPr>
        <p:txBody>
          <a:bodyPr wrap="square">
            <a:spAutoFit/>
          </a:bodyPr>
          <a:lstStyle/>
          <a:p>
            <a:pPr algn="ctr"/>
            <a:r>
              <a:rPr lang="ru-RU" sz="2800" dirty="0" smtClean="0">
                <a:solidFill>
                  <a:srgbClr val="FF0000"/>
                </a:solidFill>
                <a:latin typeface="Cambria" panose="02040503050406030204" pitchFamily="18" charset="0"/>
              </a:rPr>
              <a:t>МАНАСТИР БАЊСКА</a:t>
            </a:r>
            <a:endParaRPr lang="en-US" sz="28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23254480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p:cNvSpPr>
            <a:spLocks noGrp="1"/>
          </p:cNvSpPr>
          <p:nvPr>
            <p:ph idx="1"/>
          </p:nvPr>
        </p:nvSpPr>
        <p:spPr>
          <a:xfrm>
            <a:off x="668167" y="250697"/>
            <a:ext cx="10515600" cy="4351338"/>
          </a:xfrm>
        </p:spPr>
        <p:txBody>
          <a:bodyPr/>
          <a:lstStyle/>
          <a:p>
            <a:pPr marL="0" indent="0">
              <a:buNone/>
            </a:pPr>
            <a:r>
              <a:rPr lang="ru-RU" b="1" dirty="0" smtClean="0">
                <a:solidFill>
                  <a:srgbClr val="FF0000"/>
                </a:solidFill>
                <a:latin typeface="Cambria" panose="02040503050406030204" pitchFamily="18" charset="0"/>
              </a:rPr>
              <a:t>ГРАЧАНИЦА</a:t>
            </a:r>
            <a:r>
              <a:rPr lang="ru-RU" dirty="0" smtClean="0">
                <a:solidFill>
                  <a:srgbClr val="3B3835"/>
                </a:solidFill>
                <a:latin typeface="Cambria" panose="02040503050406030204" pitchFamily="18" charset="0"/>
              </a:rPr>
              <a:t> - МАНАСТИР СВ. БОГОРОДИЦЕ НАЛАЗИ СЕ НА ЛЕВОЈ ОБАЛИ РЕКЕ ГРАЧАНКЕ, ЈУЖНО ОД ПРИШТИНЕ. ЗАДУЖБИНА ЈЕ КРАЉА МИЛУТИНА, ЊЕГОВЕ ЖЕНЕ СИМОНИДЕ И СИНА СТЕФАНА. ПОДИГНУТА ЈЕ 1321. ГОДИНЕ И ОБДАРЕНА БОГАТИМ ПОКЛОНИМА КАКО У ИМАЊУ ТАКО И У ПОВЛАСТИЦАМА. ОНА ЈЕ ПОДИГНУТА НА МЕСТУ СТАРЕ ЦРКВЕ У КОЈОЈ ЈЕ БИЛА СТОЛИЦА ЛИПЉАНСКЕ ЕПИСКОПИЈЕ. </a:t>
            </a:r>
          </a:p>
        </p:txBody>
      </p:sp>
      <p:pic>
        <p:nvPicPr>
          <p:cNvPr id="23554" name="Picture 2" descr="https://www.blagofund.org/Archives/Gracanica/exhibits/digital/w2-s2s5/web/w2-s2s5-2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20799" y="3266916"/>
            <a:ext cx="5150223" cy="343348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50813" y="5992512"/>
            <a:ext cx="4964968" cy="707886"/>
          </a:xfrm>
          <a:prstGeom prst="rect">
            <a:avLst/>
          </a:prstGeom>
        </p:spPr>
        <p:txBody>
          <a:bodyPr wrap="square">
            <a:spAutoFit/>
          </a:bodyPr>
          <a:lstStyle/>
          <a:p>
            <a:pPr algn="ctr"/>
            <a:r>
              <a:rPr lang="ru-RU" sz="2000" dirty="0" smtClean="0">
                <a:solidFill>
                  <a:srgbClr val="FF0000"/>
                </a:solidFill>
                <a:latin typeface="Cambria" panose="02040503050406030204" pitchFamily="18" charset="0"/>
              </a:rPr>
              <a:t>НЕБЕСКО КРУНИСАЊЕ МИЛУТИНОВО – ФРЕСКА ИЗ ГРАЧАНИЦЕ</a:t>
            </a:r>
            <a:endParaRPr lang="en-US" sz="20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8837177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Резултат слика за ГРАЧАНИЦА&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3203" y="250697"/>
            <a:ext cx="9424390" cy="629078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9234406" y="250697"/>
            <a:ext cx="3132406" cy="523220"/>
          </a:xfrm>
          <a:prstGeom prst="rect">
            <a:avLst/>
          </a:prstGeom>
        </p:spPr>
        <p:txBody>
          <a:bodyPr wrap="square">
            <a:spAutoFit/>
          </a:bodyPr>
          <a:lstStyle/>
          <a:p>
            <a:pPr algn="ctr"/>
            <a:r>
              <a:rPr lang="ru-RU" sz="2800" dirty="0" smtClean="0">
                <a:solidFill>
                  <a:srgbClr val="FF0000"/>
                </a:solidFill>
                <a:latin typeface="Cambria" panose="02040503050406030204" pitchFamily="18" charset="0"/>
              </a:rPr>
              <a:t>ГРАЧАНИЦА</a:t>
            </a:r>
            <a:endParaRPr lang="en-US" sz="28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1366715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b="1" dirty="0">
                <a:solidFill>
                  <a:srgbClr val="FF0000"/>
                </a:solidFill>
                <a:latin typeface="Cambria" panose="02040503050406030204" pitchFamily="18" charset="0"/>
                <a:cs typeface="Courier New" panose="02070309020205020404" pitchFamily="49" charset="0"/>
              </a:rPr>
              <a:t>ЗАДУЖБИНЕ НЕМАЊИЋА</a:t>
            </a:r>
            <a:endParaRPr lang="en-US" dirty="0"/>
          </a:p>
        </p:txBody>
      </p:sp>
      <p:sp>
        <p:nvSpPr>
          <p:cNvPr id="3" name="Content Placeholder 2"/>
          <p:cNvSpPr>
            <a:spLocks noGrp="1"/>
          </p:cNvSpPr>
          <p:nvPr>
            <p:ph idx="1"/>
          </p:nvPr>
        </p:nvSpPr>
        <p:spPr>
          <a:xfrm>
            <a:off x="838200" y="1825625"/>
            <a:ext cx="5224975" cy="4351338"/>
          </a:xfrm>
        </p:spPr>
        <p:txBody>
          <a:bodyPr/>
          <a:lstStyle/>
          <a:p>
            <a:r>
              <a:rPr lang="sr-Cyrl-RS" dirty="0" smtClean="0">
                <a:latin typeface="Cambria" panose="02040503050406030204" pitchFamily="18" charset="0"/>
              </a:rPr>
              <a:t>ЂУРЂЕВИ СТУПОВИ</a:t>
            </a:r>
          </a:p>
          <a:p>
            <a:r>
              <a:rPr lang="sr-Cyrl-RS" dirty="0" smtClean="0">
                <a:latin typeface="Cambria" panose="02040503050406030204" pitchFamily="18" charset="0"/>
              </a:rPr>
              <a:t>СТУДЕНИЦА</a:t>
            </a:r>
          </a:p>
          <a:p>
            <a:r>
              <a:rPr lang="sr-Cyrl-RS" dirty="0" smtClean="0">
                <a:latin typeface="Cambria" panose="02040503050406030204" pitchFamily="18" charset="0"/>
              </a:rPr>
              <a:t>ХИЛАНДАР</a:t>
            </a:r>
          </a:p>
          <a:p>
            <a:r>
              <a:rPr lang="sr-Cyrl-RS" dirty="0" smtClean="0">
                <a:latin typeface="Cambria" panose="02040503050406030204" pitchFamily="18" charset="0"/>
              </a:rPr>
              <a:t>ЖИЧА</a:t>
            </a:r>
          </a:p>
          <a:p>
            <a:r>
              <a:rPr lang="sr-Cyrl-RS" dirty="0" smtClean="0">
                <a:latin typeface="Cambria" panose="02040503050406030204" pitchFamily="18" charset="0"/>
              </a:rPr>
              <a:t>МИЛЕШЕВА</a:t>
            </a:r>
          </a:p>
          <a:p>
            <a:r>
              <a:rPr lang="sr-Cyrl-RS" dirty="0" smtClean="0">
                <a:latin typeface="Cambria" panose="02040503050406030204" pitchFamily="18" charset="0"/>
              </a:rPr>
              <a:t>СОПОЋАНИ</a:t>
            </a:r>
          </a:p>
          <a:p>
            <a:r>
              <a:rPr lang="sr-Cyrl-RS" dirty="0" smtClean="0">
                <a:latin typeface="Cambria" panose="02040503050406030204" pitchFamily="18" charset="0"/>
              </a:rPr>
              <a:t>ГРАДАЦ</a:t>
            </a:r>
          </a:p>
          <a:p>
            <a:r>
              <a:rPr lang="sr-Cyrl-RS" dirty="0" smtClean="0">
                <a:latin typeface="Cambria" panose="02040503050406030204" pitchFamily="18" charset="0"/>
              </a:rPr>
              <a:t>МАНАСТИР СВ. АХИЛИЈА</a:t>
            </a:r>
            <a:endParaRPr lang="en-US" dirty="0">
              <a:latin typeface="Cambria" panose="02040503050406030204" pitchFamily="18" charset="0"/>
            </a:endParaRPr>
          </a:p>
        </p:txBody>
      </p:sp>
      <p:sp>
        <p:nvSpPr>
          <p:cNvPr id="6" name="Content Placeholder 2"/>
          <p:cNvSpPr txBox="1">
            <a:spLocks/>
          </p:cNvSpPr>
          <p:nvPr/>
        </p:nvSpPr>
        <p:spPr>
          <a:xfrm>
            <a:off x="6128825" y="1825625"/>
            <a:ext cx="5224975"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r-Cyrl-RS" dirty="0" smtClean="0">
                <a:latin typeface="Cambria" panose="02040503050406030204" pitchFamily="18" charset="0"/>
              </a:rPr>
              <a:t>ГРАЧАНИЦА</a:t>
            </a:r>
          </a:p>
          <a:p>
            <a:r>
              <a:rPr lang="sr-Cyrl-RS" dirty="0" smtClean="0">
                <a:latin typeface="Cambria" panose="02040503050406030204" pitchFamily="18" charset="0"/>
              </a:rPr>
              <a:t>БОГОРОДИЦА ЉЕВИШКА</a:t>
            </a:r>
          </a:p>
          <a:p>
            <a:r>
              <a:rPr lang="sr-Cyrl-RS" dirty="0" smtClean="0">
                <a:latin typeface="Cambria" panose="02040503050406030204" pitchFamily="18" charset="0"/>
              </a:rPr>
              <a:t>БАЊСКА</a:t>
            </a:r>
          </a:p>
          <a:p>
            <a:r>
              <a:rPr lang="sr-Cyrl-RS" dirty="0" smtClean="0">
                <a:latin typeface="Cambria" panose="02040503050406030204" pitchFamily="18" charset="0"/>
              </a:rPr>
              <a:t>ВИСОКИ ДЕЧАНИ</a:t>
            </a:r>
          </a:p>
          <a:p>
            <a:r>
              <a:rPr lang="sr-Cyrl-RS" dirty="0" smtClean="0">
                <a:latin typeface="Cambria" panose="02040503050406030204" pitchFamily="18" charset="0"/>
              </a:rPr>
              <a:t>СВЕТИ АРХАНГЕЛИ</a:t>
            </a:r>
          </a:p>
        </p:txBody>
      </p:sp>
      <p:pic>
        <p:nvPicPr>
          <p:cNvPr id="1026"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7500" y="4472892"/>
            <a:ext cx="1714500" cy="2266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24105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3074" name="Picture 2" descr="Резултат слика за БОГОРОДИЦА ЉЕВИШК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0582" y="780490"/>
            <a:ext cx="4540435" cy="3178304"/>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Резултат слика за грб немањића&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p:cNvSpPr>
            <a:spLocks noGrp="1"/>
          </p:cNvSpPr>
          <p:nvPr>
            <p:ph idx="1"/>
          </p:nvPr>
        </p:nvSpPr>
        <p:spPr>
          <a:xfrm>
            <a:off x="147918" y="344826"/>
            <a:ext cx="7785847" cy="6167314"/>
          </a:xfrm>
        </p:spPr>
        <p:txBody>
          <a:bodyPr>
            <a:normAutofit/>
          </a:bodyPr>
          <a:lstStyle/>
          <a:p>
            <a:pPr marL="0" indent="0">
              <a:buNone/>
            </a:pPr>
            <a:r>
              <a:rPr lang="ru-RU" b="1" dirty="0" smtClean="0">
                <a:solidFill>
                  <a:srgbClr val="FF0000"/>
                </a:solidFill>
                <a:latin typeface="Cambria" panose="02040503050406030204" pitchFamily="18" charset="0"/>
              </a:rPr>
              <a:t>БОГОРОДИЦА ЉЕВИШКА </a:t>
            </a:r>
            <a:r>
              <a:rPr lang="ru-RU" dirty="0" smtClean="0">
                <a:solidFill>
                  <a:srgbClr val="3B3835"/>
                </a:solidFill>
                <a:latin typeface="Cambria" panose="02040503050406030204" pitchFamily="18" charset="0"/>
              </a:rPr>
              <a:t>ЈЕ ЦРКВА У ПРИЗРЕНУ, ЗАДУЖБИНА КРАЉА МИЛУТИНА. ЦРКВА ЈЕ ПОДИГНУТА У ПЕРИОДУ 1306—1307. НА ОСТАЦИМА КАТЕДРАЛЕ ИЗ </a:t>
            </a:r>
            <a:r>
              <a:rPr lang="sr-Latn-RS" dirty="0" smtClean="0">
                <a:solidFill>
                  <a:srgbClr val="3B3835"/>
                </a:solidFill>
                <a:latin typeface="Cambria" panose="02040503050406030204" pitchFamily="18" charset="0"/>
              </a:rPr>
              <a:t>XI</a:t>
            </a:r>
            <a:r>
              <a:rPr lang="ru-RU" dirty="0" smtClean="0">
                <a:solidFill>
                  <a:srgbClr val="3B3835"/>
                </a:solidFill>
                <a:latin typeface="Cambria" panose="02040503050406030204" pitchFamily="18" charset="0"/>
              </a:rPr>
              <a:t> </a:t>
            </a:r>
            <a:r>
              <a:rPr lang="ru-RU" dirty="0" smtClean="0">
                <a:solidFill>
                  <a:srgbClr val="3B3835"/>
                </a:solidFill>
                <a:latin typeface="Cambria" panose="02040503050406030204" pitchFamily="18" charset="0"/>
              </a:rPr>
              <a:t>ВЕКА, КОЈА ЈЕ ТАКОЂЕ ОСНОВАНА НА МЕСТУ СТАРИЈЕ, РАНОХРИШЋАНСКЕ ЦРКВЕ. НАЈСТАРИЈЕ САЧУВАНЕ ФРЕСКЕ СУ СВАДБА У КАНИ, ИЗЛЕЧЕЊЕ СЛЕПЦА И БОГОРОДИЦА СА ХРИСТОМ ЧУВАРЕМ. </a:t>
            </a:r>
            <a:endParaRPr lang="en-US" dirty="0">
              <a:latin typeface="Cambria" panose="02040503050406030204" pitchFamily="18" charset="0"/>
            </a:endParaRPr>
          </a:p>
        </p:txBody>
      </p:sp>
      <p:sp>
        <p:nvSpPr>
          <p:cNvPr id="5" name="Content Placeholder 1"/>
          <p:cNvSpPr txBox="1">
            <a:spLocks/>
          </p:cNvSpPr>
          <p:nvPr/>
        </p:nvSpPr>
        <p:spPr>
          <a:xfrm>
            <a:off x="147918" y="3958794"/>
            <a:ext cx="10233213" cy="274160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ru-RU" dirty="0" smtClean="0">
                <a:solidFill>
                  <a:srgbClr val="3B3835"/>
                </a:solidFill>
                <a:latin typeface="Cambria" panose="02040503050406030204" pitchFamily="18" charset="0"/>
              </a:rPr>
              <a:t>ПРЕОСТАЛЕ ФРЕСКЕ СУ НАСЛИКАНЕ ИЗМЕЂУ 1307. И 1313. ГОДИНЕ. МЕЂУ ЊИМА СУ И ПОРТРЕТИ СВЕТАЦА И СРПСКИХ ИСТОРИЈСКИХ ЛИЧНОСТИ (СТЕФАН НЕМАЊА, СВЕТИ САВА, КРАЉ МИЛУТИН). ЗА ВРЕМЕ ТУРСКЕ ВЛАСТИ, У </a:t>
            </a:r>
            <a:r>
              <a:rPr lang="sr-Latn-RS" dirty="0" smtClean="0">
                <a:solidFill>
                  <a:srgbClr val="3B3835"/>
                </a:solidFill>
                <a:latin typeface="Cambria" panose="02040503050406030204" pitchFamily="18" charset="0"/>
              </a:rPr>
              <a:t>XVIII</a:t>
            </a:r>
            <a:r>
              <a:rPr lang="ru-RU" dirty="0" smtClean="0">
                <a:solidFill>
                  <a:srgbClr val="3B3835"/>
                </a:solidFill>
                <a:latin typeface="Cambria" panose="02040503050406030204" pitchFamily="18" charset="0"/>
              </a:rPr>
              <a:t> </a:t>
            </a:r>
            <a:r>
              <a:rPr lang="ru-RU" dirty="0" smtClean="0">
                <a:solidFill>
                  <a:srgbClr val="3B3835"/>
                </a:solidFill>
                <a:latin typeface="Cambria" panose="02040503050406030204" pitchFamily="18" charset="0"/>
              </a:rPr>
              <a:t>ВЕКУ, ФРЕСКЕ СУ ИЗУБИЈАНЕ ЧЕКИЋЕМ, ПОКРИВЕНЕ СЛОЈЕМ МАЛТЕРА И ПРЕКРЕЧЕНЕ, КАДА ЈЕ ЦРКВА ПРЕТВОРЕНА У ЏАМИЈУ.</a:t>
            </a:r>
            <a:endParaRPr lang="en-US" dirty="0">
              <a:latin typeface="Cambria" panose="02040503050406030204" pitchFamily="18" charset="0"/>
            </a:endParaRPr>
          </a:p>
        </p:txBody>
      </p:sp>
    </p:spTree>
    <p:extLst>
      <p:ext uri="{BB962C8B-B14F-4D97-AF65-F5344CB8AC3E}">
        <p14:creationId xmlns:p14="http://schemas.microsoft.com/office/powerpoint/2010/main" val="35521355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Резултат слика за БОГОРОДИЦА ЉЕВИШКА&quot;"/>
          <p:cNvPicPr>
            <a:picLocks noChangeAspect="1" noChangeArrowheads="1"/>
          </p:cNvPicPr>
          <p:nvPr/>
        </p:nvPicPr>
        <p:blipFill rotWithShape="1">
          <a:blip r:embed="rId4">
            <a:extLst>
              <a:ext uri="{28A0092B-C50C-407E-A947-70E740481C1C}">
                <a14:useLocalDpi xmlns:a14="http://schemas.microsoft.com/office/drawing/2010/main" val="0"/>
              </a:ext>
            </a:extLst>
          </a:blip>
          <a:srcRect r="2393"/>
          <a:stretch/>
        </p:blipFill>
        <p:spPr bwMode="auto">
          <a:xfrm>
            <a:off x="357280" y="248912"/>
            <a:ext cx="9324602" cy="632526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9587752" y="353477"/>
            <a:ext cx="2604247" cy="954107"/>
          </a:xfrm>
          <a:prstGeom prst="rect">
            <a:avLst/>
          </a:prstGeom>
        </p:spPr>
        <p:txBody>
          <a:bodyPr wrap="square">
            <a:spAutoFit/>
          </a:bodyPr>
          <a:lstStyle/>
          <a:p>
            <a:pPr algn="ctr"/>
            <a:r>
              <a:rPr lang="ru-RU" sz="2800" dirty="0" smtClean="0">
                <a:solidFill>
                  <a:srgbClr val="FF0000"/>
                </a:solidFill>
                <a:latin typeface="Cambria" panose="02040503050406030204" pitchFamily="18" charset="0"/>
              </a:rPr>
              <a:t>БОГОРОДИЦА</a:t>
            </a:r>
            <a:r>
              <a:rPr lang="ru-RU" sz="2000" b="1" dirty="0" smtClean="0">
                <a:solidFill>
                  <a:srgbClr val="FF0000"/>
                </a:solidFill>
                <a:latin typeface="Cambria" panose="02040503050406030204" pitchFamily="18" charset="0"/>
              </a:rPr>
              <a:t> </a:t>
            </a:r>
            <a:r>
              <a:rPr lang="ru-RU" sz="2800" dirty="0" smtClean="0">
                <a:solidFill>
                  <a:srgbClr val="FF0000"/>
                </a:solidFill>
                <a:latin typeface="Cambria" panose="02040503050406030204" pitchFamily="18" charset="0"/>
              </a:rPr>
              <a:t>ЉЕВИШКА</a:t>
            </a:r>
            <a:endParaRPr lang="en-US" sz="28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7517909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p:cNvSpPr>
            <a:spLocks noGrp="1"/>
          </p:cNvSpPr>
          <p:nvPr>
            <p:ph idx="1"/>
          </p:nvPr>
        </p:nvSpPr>
        <p:spPr>
          <a:xfrm>
            <a:off x="668167" y="237250"/>
            <a:ext cx="10515600" cy="4351338"/>
          </a:xfrm>
        </p:spPr>
        <p:txBody>
          <a:bodyPr>
            <a:normAutofit/>
          </a:bodyPr>
          <a:lstStyle/>
          <a:p>
            <a:pPr marL="0" indent="0">
              <a:buNone/>
            </a:pPr>
            <a:r>
              <a:rPr lang="ru-RU" dirty="0" smtClean="0">
                <a:solidFill>
                  <a:srgbClr val="3B3835"/>
                </a:solidFill>
                <a:latin typeface="Cambria" panose="02040503050406030204" pitchFamily="18" charset="0"/>
              </a:rPr>
              <a:t>МАНАСТИР </a:t>
            </a:r>
            <a:r>
              <a:rPr lang="ru-RU" b="1" dirty="0" smtClean="0">
                <a:solidFill>
                  <a:srgbClr val="FF0000"/>
                </a:solidFill>
                <a:latin typeface="Cambria" panose="02040503050406030204" pitchFamily="18" charset="0"/>
              </a:rPr>
              <a:t>ВИСОКИ ДЕЧАНИ </a:t>
            </a:r>
            <a:r>
              <a:rPr lang="ru-RU" dirty="0" smtClean="0">
                <a:solidFill>
                  <a:srgbClr val="3B3835"/>
                </a:solidFill>
                <a:latin typeface="Cambria" panose="02040503050406030204" pitchFamily="18" charset="0"/>
              </a:rPr>
              <a:t>ЈЕ ЗАДУЖБИНА КРАЉА СТЕФАНА III ДЕЧАНСКОГ И ЦАРА ДУШАНА. ГРАДЊА ЈЕ ЗАВРШЕНА 1335. ГОДИНЕ, А ФРЕСКЕ СУ ЗАВРШЕНЕ ОКО 1350. ГОДИНЕ. МАНАСТИР ЈЕ ПОСВЕЋЕН ХРИСТУ ПАНТОКРАТОРУ И ВАЗНЕСЕЊУ ГОСПОДЊЕМ - СПАСОВДАНУ. МАНАСТИР ВИСОКИ ДЕЧАНИ НАЛАЗИ СЕ ПОРЕД РЕЧИЦЕ ДЕЧАНСКА БИСТРИЦА </a:t>
            </a:r>
            <a:r>
              <a:rPr lang="sr-Cyrl-RS" dirty="0" smtClean="0">
                <a:solidFill>
                  <a:srgbClr val="3B3835"/>
                </a:solidFill>
                <a:latin typeface="Cambria" panose="02040503050406030204" pitchFamily="18" charset="0"/>
              </a:rPr>
              <a:t>БЛИЗУ</a:t>
            </a:r>
            <a:r>
              <a:rPr lang="ru-RU" dirty="0" smtClean="0">
                <a:solidFill>
                  <a:srgbClr val="3B3835"/>
                </a:solidFill>
                <a:latin typeface="Cambria" panose="02040503050406030204" pitchFamily="18" charset="0"/>
              </a:rPr>
              <a:t>ПЕЋИ, ИСПОД ПРОКЛЕТИЈЕ. ОСЛИКАН ЈЕ ЗНАТНО КАСНИЈЕ 1347-1348. ГОДИНЕ. САМЕ ПРОПОРЦИЈЕ ОВОГ МАНАСТИРА (ДУГ 36 МЕТАРА, А ВИСОК 30 МЕТАРА), ЗА ОНО ВРЕМЕ ПОТПУНО НЕУОБИЧАЈЕНЕ ДОПРИНЕЛЕ СУ ДА СЕ ОВАЈ МАНАСТИР НАЗИВА „ВИСОКИМ― (ВИСОКИ ДЕЧАНИ).</a:t>
            </a:r>
            <a:endParaRPr lang="en-US" dirty="0">
              <a:latin typeface="Cambria" panose="02040503050406030204" pitchFamily="18" charset="0"/>
            </a:endParaRPr>
          </a:p>
        </p:txBody>
      </p:sp>
      <p:pic>
        <p:nvPicPr>
          <p:cNvPr id="4098" name="Picture 2" descr="Преображење Господње, фреска у Дечанима"/>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8167" y="4462022"/>
            <a:ext cx="4000500" cy="223837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668667" y="5992512"/>
            <a:ext cx="3587827" cy="707886"/>
          </a:xfrm>
          <a:prstGeom prst="rect">
            <a:avLst/>
          </a:prstGeom>
        </p:spPr>
        <p:txBody>
          <a:bodyPr wrap="square">
            <a:spAutoFit/>
          </a:bodyPr>
          <a:lstStyle/>
          <a:p>
            <a:pPr algn="ctr"/>
            <a:r>
              <a:rPr lang="ru-RU" sz="2000" dirty="0" smtClean="0">
                <a:solidFill>
                  <a:srgbClr val="FF0000"/>
                </a:solidFill>
                <a:latin typeface="Cambria" panose="02040503050406030204" pitchFamily="18" charset="0"/>
              </a:rPr>
              <a:t>ПРЕОБРАЖЕЊЕ ГОСПОДЊЕ, ФРЕСКА У ДЕЧАНИМА</a:t>
            </a:r>
            <a:endParaRPr lang="en-US" sz="20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30190714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Резултат слика за ДЕЧАНИ&quot;"/>
          <p:cNvPicPr>
            <a:picLocks noChangeAspect="1" noChangeArrowheads="1"/>
          </p:cNvPicPr>
          <p:nvPr/>
        </p:nvPicPr>
        <p:blipFill rotWithShape="1">
          <a:blip r:embed="rId4">
            <a:extLst>
              <a:ext uri="{28A0092B-C50C-407E-A947-70E740481C1C}">
                <a14:useLocalDpi xmlns:a14="http://schemas.microsoft.com/office/drawing/2010/main" val="0"/>
              </a:ext>
            </a:extLst>
          </a:blip>
          <a:srcRect r="6786"/>
          <a:stretch/>
        </p:blipFill>
        <p:spPr bwMode="auto">
          <a:xfrm>
            <a:off x="453417" y="491479"/>
            <a:ext cx="9403277" cy="566600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9529218" y="357009"/>
            <a:ext cx="2662782" cy="954107"/>
          </a:xfrm>
          <a:prstGeom prst="rect">
            <a:avLst/>
          </a:prstGeom>
        </p:spPr>
        <p:txBody>
          <a:bodyPr wrap="square">
            <a:spAutoFit/>
          </a:bodyPr>
          <a:lstStyle/>
          <a:p>
            <a:pPr algn="ctr"/>
            <a:r>
              <a:rPr lang="ru-RU" sz="2800" dirty="0">
                <a:solidFill>
                  <a:srgbClr val="FF0000"/>
                </a:solidFill>
                <a:latin typeface="Cambria" panose="02040503050406030204" pitchFamily="18" charset="0"/>
              </a:rPr>
              <a:t>В</a:t>
            </a:r>
            <a:r>
              <a:rPr lang="ru-RU" sz="2800" dirty="0" smtClean="0">
                <a:solidFill>
                  <a:srgbClr val="FF0000"/>
                </a:solidFill>
                <a:latin typeface="Cambria" panose="02040503050406030204" pitchFamily="18" charset="0"/>
              </a:rPr>
              <a:t>ИСОКИ ДЕЧАНИ</a:t>
            </a:r>
            <a:endParaRPr lang="en-US" sz="28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18026404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p:cNvSpPr>
            <a:spLocks noGrp="1"/>
          </p:cNvSpPr>
          <p:nvPr>
            <p:ph idx="1"/>
          </p:nvPr>
        </p:nvSpPr>
        <p:spPr>
          <a:xfrm>
            <a:off x="668167" y="586874"/>
            <a:ext cx="9753304" cy="6015632"/>
          </a:xfrm>
        </p:spPr>
        <p:txBody>
          <a:bodyPr>
            <a:normAutofit lnSpcReduction="10000"/>
          </a:bodyPr>
          <a:lstStyle/>
          <a:p>
            <a:pPr marL="0" indent="0">
              <a:buNone/>
            </a:pPr>
            <a:r>
              <a:rPr lang="ru-RU" b="1" dirty="0" smtClean="0">
                <a:solidFill>
                  <a:srgbClr val="FF0000"/>
                </a:solidFill>
                <a:latin typeface="Cambria" panose="02040503050406030204" pitchFamily="18" charset="0"/>
              </a:rPr>
              <a:t>МАНАСТИР СВЕТИХ АРХАНГЕЛА </a:t>
            </a:r>
            <a:r>
              <a:rPr lang="ru-RU" dirty="0" smtClean="0">
                <a:latin typeface="Cambria" panose="02040503050406030204" pitchFamily="18" charset="0"/>
              </a:rPr>
              <a:t>ЈЕ ЗАДУЖБИНА СРПСКОГ ЦАРА ДУШАНА СИЛНОГ (1331 — 1355), КОЈИ СЕ НАЛАЗИ У КАЊОНУ РЕКЕ БИСТРИЦЕ НЕДАЛЕКО ОД ПРИЗРЕНА. ГРАЂЕН ЈЕ У ПЕРИОДУ ОД 1343. ДО 1352. ГОДИНЕ, НА МЕСТУ СТАРИЈЕ ЦРКВЕ У СКЛОПУ ТВРЂАВЕ ВИШЕГРАД КАО ГРОБНА ЦРКВА ЦАРА ДУШАНА. </a:t>
            </a:r>
          </a:p>
          <a:p>
            <a:pPr marL="0" indent="0">
              <a:buNone/>
            </a:pPr>
            <a:r>
              <a:rPr lang="ru-RU" dirty="0" smtClean="0">
                <a:latin typeface="Cambria" panose="02040503050406030204" pitchFamily="18" charset="0"/>
              </a:rPr>
              <a:t>УНУТАР КОМПЛЕКСА, СЕ НАЛАЗЕ ДВЕ ЦРКВЕ ПОСВЕЋЕНЕ СВЕТИМ АРХАНГЕЛИМА (КОЈА ЈЕ БИЛА ДУШАНОВА ГРОБНА ЦРКВА) И СВЕТОМ НИКОЛИ, КОЈЕ СУ ГРАЂЕНЕ У РАШКОМ СТИЛУ. </a:t>
            </a:r>
          </a:p>
          <a:p>
            <a:pPr marL="0" indent="0">
              <a:buNone/>
            </a:pPr>
            <a:r>
              <a:rPr lang="ru-RU" dirty="0" smtClean="0">
                <a:latin typeface="Cambria" panose="02040503050406030204" pitchFamily="18" charset="0"/>
              </a:rPr>
              <a:t>МАНАСТИР ЈЕ НАКОН ДОЛАСКА ОСМАНЛИЈА 1455. ГОДИНЕ, ОПЉАЧКАН И ЗАРУШЕН, ДА БИ 1615. ГОДИНЕ БИО ДО ТЕМЕЉА ПОРУШЕН, А ЊЕГОВ МАТЕРИЈАЛ ЈЕ ИСКОРИШЋЕН ЗА ГРАДЊУ СИНАН-ПАШИНЕ ЏАМИЈЕ У ПРИЗРЕНУ.</a:t>
            </a:r>
          </a:p>
          <a:p>
            <a:pPr marL="0" indent="0">
              <a:buNone/>
            </a:pPr>
            <a:r>
              <a:rPr lang="ru-RU" dirty="0" smtClean="0">
                <a:latin typeface="Cambria" panose="02040503050406030204" pitchFamily="18" charset="0"/>
              </a:rPr>
              <a:t> </a:t>
            </a:r>
            <a:endParaRPr lang="en-US" dirty="0">
              <a:latin typeface="Cambria" panose="02040503050406030204" pitchFamily="18" charset="0"/>
            </a:endParaRPr>
          </a:p>
        </p:txBody>
      </p:sp>
    </p:spTree>
    <p:extLst>
      <p:ext uri="{BB962C8B-B14F-4D97-AF65-F5344CB8AC3E}">
        <p14:creationId xmlns:p14="http://schemas.microsoft.com/office/powerpoint/2010/main" val="38839113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Резултат слика за МАНАСТИР СВЕТИХ АРХАНГЕЛА&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3996" y="332382"/>
            <a:ext cx="10006716" cy="563811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30063" y="6081603"/>
            <a:ext cx="5634582" cy="523220"/>
          </a:xfrm>
          <a:prstGeom prst="rect">
            <a:avLst/>
          </a:prstGeom>
        </p:spPr>
        <p:txBody>
          <a:bodyPr wrap="square">
            <a:spAutoFit/>
          </a:bodyPr>
          <a:lstStyle/>
          <a:p>
            <a:pPr algn="ctr"/>
            <a:r>
              <a:rPr lang="ru-RU" sz="2800" dirty="0" smtClean="0">
                <a:solidFill>
                  <a:srgbClr val="FF0000"/>
                </a:solidFill>
                <a:latin typeface="Cambria" panose="02040503050406030204" pitchFamily="18" charset="0"/>
              </a:rPr>
              <a:t>МАНАСТИР СВЕТИХ АРХАНГЕЛА</a:t>
            </a:r>
            <a:endParaRPr lang="en-US" sz="28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1798692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a:stretch>
            <a:fillRect/>
          </a:stretch>
        </p:blipFill>
        <p:spPr>
          <a:xfrm>
            <a:off x="2231387" y="1984317"/>
            <a:ext cx="7933765" cy="3203445"/>
          </a:xfrm>
          <a:prstGeom prst="rect">
            <a:avLst/>
          </a:prstGeom>
        </p:spPr>
      </p:pic>
    </p:spTree>
    <p:extLst>
      <p:ext uri="{BB962C8B-B14F-4D97-AF65-F5344CB8AC3E}">
        <p14:creationId xmlns:p14="http://schemas.microsoft.com/office/powerpoint/2010/main" val="27408134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307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7500" y="4489718"/>
            <a:ext cx="1714500" cy="2266951"/>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p:cNvSpPr txBox="1">
            <a:spLocks/>
          </p:cNvSpPr>
          <p:nvPr/>
        </p:nvSpPr>
        <p:spPr>
          <a:xfrm>
            <a:off x="580571" y="675293"/>
            <a:ext cx="5515429" cy="272105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sr-Cyrl-RS" dirty="0" smtClean="0">
                <a:latin typeface="Cambria" panose="02040503050406030204" pitchFamily="18" charset="0"/>
              </a:rPr>
              <a:t>ПРЕ НЕГО ШТО ЈЕ ПОСТАО ВЕЛИКИ ЖУПАН СТЕФАН НЕМАЊА ЈЕ ВЛАДАО ОБЛАСТИМА ОКО ТОПЛИЦЕ, ИБРА И РАСИНЕ. ДАНАШЊА КУРШУМЛИЈА ЈЕ БИЛА СЕДИШТЕ НЕМАЊИНЕ ДРЖАВЕ.</a:t>
            </a:r>
            <a:endParaRPr lang="en-US" dirty="0">
              <a:latin typeface="Cambria" panose="02040503050406030204" pitchFamily="18" charset="0"/>
            </a:endParaRPr>
          </a:p>
        </p:txBody>
      </p:sp>
      <p:pic>
        <p:nvPicPr>
          <p:cNvPr id="3080" name="Picture 8" descr="Резултат слика за стефан првовенчани&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1" y="675293"/>
            <a:ext cx="5324825" cy="3594258"/>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p:cNvSpPr txBox="1">
            <a:spLocks/>
          </p:cNvSpPr>
          <p:nvPr/>
        </p:nvSpPr>
        <p:spPr>
          <a:xfrm>
            <a:off x="580571" y="4489717"/>
            <a:ext cx="10116457" cy="181636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sr-Cyrl-RS" dirty="0" smtClean="0">
                <a:latin typeface="Cambria" panose="02040503050406030204" pitchFamily="18" charset="0"/>
              </a:rPr>
              <a:t>У БЛИЗИНИ ТАДАШЊЕ ПРЕСТОНИЦЕ НЕМАЊА ЈЕ САГРАДИО СВОЈЕ ПРВЕ ЗАДУЖБИНЕ:</a:t>
            </a:r>
          </a:p>
          <a:p>
            <a:r>
              <a:rPr lang="sr-Cyrl-RS" dirty="0" smtClean="0">
                <a:latin typeface="Cambria" panose="02040503050406030204" pitchFamily="18" charset="0"/>
              </a:rPr>
              <a:t>МАНАСТИР ПРЕСВЕТЕ БОГОРОДИЦЕ И</a:t>
            </a:r>
          </a:p>
          <a:p>
            <a:r>
              <a:rPr lang="sr-Cyrl-RS" b="1" dirty="0" smtClean="0">
                <a:solidFill>
                  <a:srgbClr val="FF0000"/>
                </a:solidFill>
                <a:latin typeface="Cambria" panose="02040503050406030204" pitchFamily="18" charset="0"/>
              </a:rPr>
              <a:t>МАНАСТИР СВЕТОГ НИКОЛЕ</a:t>
            </a:r>
            <a:endParaRPr lang="en-US" b="1" dirty="0">
              <a:solidFill>
                <a:srgbClr val="FF0000"/>
              </a:solidFill>
              <a:latin typeface="Cambria" panose="02040503050406030204" pitchFamily="18" charset="0"/>
            </a:endParaRPr>
          </a:p>
        </p:txBody>
      </p:sp>
    </p:spTree>
    <p:extLst>
      <p:ext uri="{BB962C8B-B14F-4D97-AF65-F5344CB8AC3E}">
        <p14:creationId xmlns:p14="http://schemas.microsoft.com/office/powerpoint/2010/main" val="24318934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862646" y="365126"/>
            <a:ext cx="3024554" cy="1702826"/>
          </a:xfrm>
        </p:spPr>
        <p:txBody>
          <a:bodyPr>
            <a:normAutofit/>
          </a:bodyPr>
          <a:lstStyle/>
          <a:p>
            <a:r>
              <a:rPr lang="sr-Cyrl-RS" sz="2800" dirty="0" smtClean="0">
                <a:solidFill>
                  <a:srgbClr val="FF0000"/>
                </a:solidFill>
                <a:latin typeface="Cambria" panose="02040503050406030204" pitchFamily="18" charset="0"/>
              </a:rPr>
              <a:t>МАНАСТИР СВЕТОГ НИКОЛЕ КОД КУРШУМЛИЈЕ</a:t>
            </a:r>
            <a:endParaRPr lang="en-US" sz="2800" dirty="0">
              <a:solidFill>
                <a:srgbClr val="FF0000"/>
              </a:solidFill>
              <a:latin typeface="Cambria" panose="02040503050406030204" pitchFamily="18" charset="0"/>
            </a:endParaRPr>
          </a:p>
        </p:txBody>
      </p:sp>
      <p:pic>
        <p:nvPicPr>
          <p:cNvPr id="4098"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54652" y="4461582"/>
            <a:ext cx="1714500" cy="226695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stretch>
            <a:fillRect/>
          </a:stretch>
        </p:blipFill>
        <p:spPr>
          <a:xfrm>
            <a:off x="436098" y="365125"/>
            <a:ext cx="8286490" cy="6214867"/>
          </a:xfrm>
          <a:prstGeom prst="rect">
            <a:avLst/>
          </a:prstGeom>
        </p:spPr>
      </p:pic>
    </p:spTree>
    <p:extLst>
      <p:ext uri="{BB962C8B-B14F-4D97-AF65-F5344CB8AC3E}">
        <p14:creationId xmlns:p14="http://schemas.microsoft.com/office/powerpoint/2010/main" val="10764913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5122"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54652"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p:cNvSpPr txBox="1">
            <a:spLocks/>
          </p:cNvSpPr>
          <p:nvPr/>
        </p:nvSpPr>
        <p:spPr>
          <a:xfrm>
            <a:off x="464457" y="675293"/>
            <a:ext cx="6326874" cy="578271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sr-Cyrl-RS" b="1" dirty="0" smtClean="0">
                <a:solidFill>
                  <a:srgbClr val="FF0000"/>
                </a:solidFill>
                <a:latin typeface="Cambria" panose="02040503050406030204" pitchFamily="18" charset="0"/>
              </a:rPr>
              <a:t>ЂУРЂЕВИ СТУПОВИ </a:t>
            </a:r>
            <a:r>
              <a:rPr lang="sr-Cyrl-RS" dirty="0" smtClean="0">
                <a:latin typeface="Cambria" panose="02040503050406030204" pitchFamily="18" charset="0"/>
              </a:rPr>
              <a:t>У СТАРОМ РАСУ СУ ЈЕДАН ОД НАЈСАТРИЈИХ МАНАСТИРА КОЈЕ ЈЕ ПОДИГАО СТЕФАН НЕМАЊА ОДМАХ НАКОН СТУПАЊА НА ПРЕСТО. ЦРКВА ЈЕ ЗАВРШЕНА 1171. ГОДИНЕ.  НЕШТО КАСНИЈЕ ОКО 1175. ГОДИНЕ ЈЕ ОСЛИКАНА</a:t>
            </a:r>
            <a:r>
              <a:rPr lang="sr-Latn-RS" dirty="0" smtClean="0">
                <a:latin typeface="Cambria" panose="02040503050406030204" pitchFamily="18" charset="0"/>
              </a:rPr>
              <a:t>.</a:t>
            </a:r>
          </a:p>
          <a:p>
            <a:pPr marL="0" indent="0">
              <a:buFont typeface="Arial" panose="020B0604020202020204" pitchFamily="34" charset="0"/>
              <a:buNone/>
            </a:pPr>
            <a:r>
              <a:rPr lang="sr-Cyrl-RS" dirty="0" smtClean="0">
                <a:latin typeface="Cambria" panose="02040503050406030204" pitchFamily="18" charset="0"/>
              </a:rPr>
              <a:t>МАНАСТИР ЈЕ СТЕКАО ВЕЛИКИ УГЛЕД КАО ПРВА ВЛАДАРСКА  ЗАДУЖБИНА ДИНАСТИЈЕ НЕМАЊИЋА.</a:t>
            </a:r>
            <a:endParaRPr lang="en-US" dirty="0">
              <a:latin typeface="Cambria" panose="02040503050406030204" pitchFamily="18" charset="0"/>
            </a:endParaRPr>
          </a:p>
        </p:txBody>
      </p:sp>
      <p:pic>
        <p:nvPicPr>
          <p:cNvPr id="5124" name="Picture 4" descr="Резултат слика за ЂУРЂЕВИ СТУПОВИ ФРЕСКЕ&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6639" y="675293"/>
            <a:ext cx="3702047" cy="487021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7337656" y="5830117"/>
            <a:ext cx="2670629" cy="400110"/>
          </a:xfrm>
          <a:prstGeom prst="rect">
            <a:avLst/>
          </a:prstGeom>
          <a:noFill/>
        </p:spPr>
        <p:txBody>
          <a:bodyPr wrap="square" rtlCol="0">
            <a:spAutoFit/>
          </a:bodyPr>
          <a:lstStyle/>
          <a:p>
            <a:pPr algn="ctr"/>
            <a:r>
              <a:rPr lang="sr-Cyrl-RS" sz="2000" dirty="0" smtClean="0">
                <a:solidFill>
                  <a:srgbClr val="FF0000"/>
                </a:solidFill>
                <a:latin typeface="Cambria" panose="02040503050406030204" pitchFamily="18" charset="0"/>
              </a:rPr>
              <a:t>ЂУРЂЕВИ СТУПОВИ</a:t>
            </a:r>
            <a:endParaRPr lang="en-US" sz="20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42435383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7172" name="Picture 4"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68719" y="4444585"/>
            <a:ext cx="1714500" cy="2266951"/>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Резултат слика за ЂУРЂЕВИ СТУПОВИ&quo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6254" b="13551"/>
          <a:stretch/>
        </p:blipFill>
        <p:spPr bwMode="auto">
          <a:xfrm>
            <a:off x="335237" y="478971"/>
            <a:ext cx="8527409" cy="6052457"/>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8862646" y="365126"/>
            <a:ext cx="3024554" cy="1042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r-Cyrl-RS" sz="2800" dirty="0" smtClean="0">
                <a:solidFill>
                  <a:srgbClr val="FF0000"/>
                </a:solidFill>
                <a:latin typeface="Cambria" panose="02040503050406030204" pitchFamily="18" charset="0"/>
              </a:rPr>
              <a:t>ЂУРЂЕВИ СТУПОВИ У РАСУ</a:t>
            </a:r>
            <a:endParaRPr lang="en-US" sz="28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24955774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6146"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6" y="4408169"/>
            <a:ext cx="1714500" cy="2266951"/>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p:cNvSpPr txBox="1">
            <a:spLocks/>
          </p:cNvSpPr>
          <p:nvPr/>
        </p:nvSpPr>
        <p:spPr>
          <a:xfrm>
            <a:off x="464457" y="675293"/>
            <a:ext cx="5704114" cy="578271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sr-Cyrl-RS" dirty="0" smtClean="0">
                <a:latin typeface="Cambria" panose="02040503050406030204" pitchFamily="18" charset="0"/>
              </a:rPr>
              <a:t>МАНАСТИР</a:t>
            </a:r>
            <a:r>
              <a:rPr lang="sr-Cyrl-RS" b="1" dirty="0" smtClean="0">
                <a:solidFill>
                  <a:srgbClr val="FF0000"/>
                </a:solidFill>
                <a:latin typeface="Cambria" panose="02040503050406030204" pitchFamily="18" charset="0"/>
              </a:rPr>
              <a:t> СТУДЕНИЦА </a:t>
            </a:r>
            <a:r>
              <a:rPr lang="sr-Cyrl-RS" dirty="0" smtClean="0">
                <a:latin typeface="Cambria" panose="02040503050406030204" pitchFamily="18" charset="0"/>
              </a:rPr>
              <a:t>СЕ НАЛАЗИ У ДОЛИНИ ИСТОИМЕНЕ РЕКЕ</a:t>
            </a:r>
            <a:r>
              <a:rPr lang="sr-Latn-RS" dirty="0" smtClean="0">
                <a:latin typeface="Cambria" panose="02040503050406030204" pitchFamily="18" charset="0"/>
              </a:rPr>
              <a:t>,</a:t>
            </a:r>
            <a:r>
              <a:rPr lang="sr-Cyrl-RS" dirty="0" smtClean="0">
                <a:latin typeface="Cambria" panose="02040503050406030204" pitchFamily="18" charset="0"/>
              </a:rPr>
              <a:t> ЛЕВЕ ПРИТОКЕ ИБРА. ОСНОВАО ГА ЈЕ СТЕФАН НЕМАЊА. КОМПЛЕКС СЕ САСТОЈАО ОД ВИШЕ ЦРКАВА ОД КОЈИХ СУ САЧУВАНЕ ТРИ. НАЈЗНАЧАЈНИЈА ЈЕ НЕМАЊИНА ЦРКВА САЗИДАНА ПОСЛЕ 1183. ГОДИНЕ ПОСВЕЋЕНА БОГОРОДИЦИ. </a:t>
            </a:r>
            <a:endParaRPr lang="sr-Latn-RS" dirty="0" smtClean="0">
              <a:latin typeface="Cambria" panose="02040503050406030204" pitchFamily="18" charset="0"/>
            </a:endParaRPr>
          </a:p>
          <a:p>
            <a:pPr marL="0" indent="0">
              <a:buFont typeface="Arial" panose="020B0604020202020204" pitchFamily="34" charset="0"/>
              <a:buNone/>
            </a:pPr>
            <a:r>
              <a:rPr lang="sr-Cyrl-RS" dirty="0" smtClean="0">
                <a:latin typeface="Cambria" panose="02040503050406030204" pitchFamily="18" charset="0"/>
              </a:rPr>
              <a:t>КРАЉ РАДОСЛАВ ДОЗИДАО ЈЕ ИСПРЕД ЊЕ ВЕЛИКУ СПОЉНУ ПРИПРАТУ.</a:t>
            </a:r>
            <a:endParaRPr lang="en-US" dirty="0">
              <a:latin typeface="Cambria" panose="02040503050406030204" pitchFamily="18" charset="0"/>
            </a:endParaRPr>
          </a:p>
        </p:txBody>
      </p:sp>
      <p:pic>
        <p:nvPicPr>
          <p:cNvPr id="6148" name="Picture 4" descr="Резултат слика за СТУДЕНИЦА  ФРЕСКЕ&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1331" y="675293"/>
            <a:ext cx="3763281" cy="501770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791332" y="5830117"/>
            <a:ext cx="3216954" cy="400110"/>
          </a:xfrm>
          <a:prstGeom prst="rect">
            <a:avLst/>
          </a:prstGeom>
          <a:noFill/>
        </p:spPr>
        <p:txBody>
          <a:bodyPr wrap="square" rtlCol="0">
            <a:spAutoFit/>
          </a:bodyPr>
          <a:lstStyle/>
          <a:p>
            <a:pPr algn="ctr"/>
            <a:r>
              <a:rPr lang="sr-Cyrl-RS" sz="2000" dirty="0" smtClean="0">
                <a:solidFill>
                  <a:srgbClr val="FF0000"/>
                </a:solidFill>
                <a:latin typeface="Cambria" panose="02040503050406030204" pitchFamily="18" charset="0"/>
              </a:rPr>
              <a:t>ФРЕСКА ИЗ СТУДЕНИЦЕ</a:t>
            </a:r>
            <a:endParaRPr lang="en-US" sz="20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12095481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l="-2000" t="-5000" r="-2000" b="-5000"/>
          </a:stretch>
        </a:blipFill>
        <a:effectLst/>
      </p:bgPr>
    </p:bg>
    <p:spTree>
      <p:nvGrpSpPr>
        <p:cNvPr id="1" name=""/>
        <p:cNvGrpSpPr/>
        <p:nvPr/>
      </p:nvGrpSpPr>
      <p:grpSpPr>
        <a:xfrm>
          <a:off x="0" y="0"/>
          <a:ext cx="0" cy="0"/>
          <a:chOff x="0" y="0"/>
          <a:chExt cx="0" cy="0"/>
        </a:xfrm>
      </p:grpSpPr>
      <p:pic>
        <p:nvPicPr>
          <p:cNvPr id="8194" name="Picture 2" descr="Резултат слика за грб немањић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6517" y="4433447"/>
            <a:ext cx="1714500" cy="2266951"/>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Резултат слика за СТУДЕНИЦА&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653" y="478971"/>
            <a:ext cx="8582604" cy="5965371"/>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8862646" y="365126"/>
            <a:ext cx="3024554" cy="10427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r-Cyrl-RS" sz="2800" dirty="0" smtClean="0">
                <a:solidFill>
                  <a:srgbClr val="FF0000"/>
                </a:solidFill>
                <a:latin typeface="Cambria" panose="02040503050406030204" pitchFamily="18" charset="0"/>
              </a:rPr>
              <a:t>СТУДЕНИЦА</a:t>
            </a:r>
            <a:endParaRPr lang="en-US" sz="2800" dirty="0">
              <a:solidFill>
                <a:srgbClr val="FF0000"/>
              </a:solidFill>
              <a:latin typeface="Cambria" panose="02040503050406030204" pitchFamily="18" charset="0"/>
            </a:endParaRPr>
          </a:p>
        </p:txBody>
      </p:sp>
    </p:spTree>
    <p:extLst>
      <p:ext uri="{BB962C8B-B14F-4D97-AF65-F5344CB8AC3E}">
        <p14:creationId xmlns:p14="http://schemas.microsoft.com/office/powerpoint/2010/main" val="18611909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494</TotalTime>
  <Words>1638</Words>
  <Application>Microsoft Office PowerPoint</Application>
  <PresentationFormat>Widescreen</PresentationFormat>
  <Paragraphs>75</Paragraphs>
  <Slides>36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Arial</vt:lpstr>
      <vt:lpstr>Calibri</vt:lpstr>
      <vt:lpstr>Calibri Light</vt:lpstr>
      <vt:lpstr>Cambria</vt:lpstr>
      <vt:lpstr>Courier New</vt:lpstr>
      <vt:lpstr>Office Theme</vt:lpstr>
      <vt:lpstr>ЗАДУЖБИНЕ НЕМАЊИЋА</vt:lpstr>
      <vt:lpstr>PowerPoint Presentation</vt:lpstr>
      <vt:lpstr>ЗАДУЖБИНЕ НЕМАЊИЋА</vt:lpstr>
      <vt:lpstr>PowerPoint Presentation</vt:lpstr>
      <vt:lpstr>МАНАСТИР СВЕТОГ НИКОЛЕ КОД КУРШУМЛИЈЕ</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ЗАДУЖБИНЕ НЕМАЊИЋА</dc:title>
  <dc:creator>Windows User</dc:creator>
  <cp:lastModifiedBy>Windows User</cp:lastModifiedBy>
  <cp:revision>41</cp:revision>
  <dcterms:created xsi:type="dcterms:W3CDTF">2019-11-14T17:03:07Z</dcterms:created>
  <dcterms:modified xsi:type="dcterms:W3CDTF">2019-12-07T22:05:16Z</dcterms:modified>
</cp:coreProperties>
</file>